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52"/>
  </p:notesMasterIdLst>
  <p:sldIdLst>
    <p:sldId id="313" r:id="rId2"/>
    <p:sldId id="314" r:id="rId3"/>
    <p:sldId id="259" r:id="rId4"/>
    <p:sldId id="257" r:id="rId5"/>
    <p:sldId id="316" r:id="rId6"/>
    <p:sldId id="317" r:id="rId7"/>
    <p:sldId id="318" r:id="rId8"/>
    <p:sldId id="319" r:id="rId9"/>
    <p:sldId id="321" r:id="rId10"/>
    <p:sldId id="322" r:id="rId11"/>
    <p:sldId id="323" r:id="rId12"/>
    <p:sldId id="324" r:id="rId13"/>
    <p:sldId id="325" r:id="rId14"/>
    <p:sldId id="326" r:id="rId15"/>
    <p:sldId id="327" r:id="rId16"/>
    <p:sldId id="297" r:id="rId17"/>
    <p:sldId id="264" r:id="rId18"/>
    <p:sldId id="328" r:id="rId19"/>
    <p:sldId id="329" r:id="rId20"/>
    <p:sldId id="330" r:id="rId21"/>
    <p:sldId id="331" r:id="rId22"/>
    <p:sldId id="332" r:id="rId23"/>
    <p:sldId id="333" r:id="rId24"/>
    <p:sldId id="334" r:id="rId25"/>
    <p:sldId id="335" r:id="rId26"/>
    <p:sldId id="298" r:id="rId27"/>
    <p:sldId id="299" r:id="rId28"/>
    <p:sldId id="301" r:id="rId29"/>
    <p:sldId id="302" r:id="rId30"/>
    <p:sldId id="336" r:id="rId31"/>
    <p:sldId id="337" r:id="rId32"/>
    <p:sldId id="338" r:id="rId33"/>
    <p:sldId id="339" r:id="rId34"/>
    <p:sldId id="342" r:id="rId35"/>
    <p:sldId id="343" r:id="rId36"/>
    <p:sldId id="310" r:id="rId37"/>
    <p:sldId id="340" r:id="rId38"/>
    <p:sldId id="352" r:id="rId39"/>
    <p:sldId id="353" r:id="rId40"/>
    <p:sldId id="270" r:id="rId41"/>
    <p:sldId id="269" r:id="rId42"/>
    <p:sldId id="344" r:id="rId43"/>
    <p:sldId id="351" r:id="rId44"/>
    <p:sldId id="345" r:id="rId45"/>
    <p:sldId id="346" r:id="rId46"/>
    <p:sldId id="347" r:id="rId47"/>
    <p:sldId id="348" r:id="rId48"/>
    <p:sldId id="349" r:id="rId49"/>
    <p:sldId id="350" r:id="rId50"/>
    <p:sldId id="278" r:id="rId51"/>
  </p:sldIdLst>
  <p:sldSz cx="9144000" cy="5143500" type="screen16x9"/>
  <p:notesSz cx="6858000" cy="9144000"/>
  <p:embeddedFontLst>
    <p:embeddedFont>
      <p:font typeface="Arvo" panose="020B0604020202020204" charset="-93"/>
      <p:regular r:id="rId53"/>
      <p:bold r:id="rId54"/>
      <p:italic r:id="rId55"/>
      <p:boldItalic r:id="rId56"/>
    </p:embeddedFont>
    <p:embeddedFont>
      <p:font typeface="Calibri" panose="020F0502020204030204" pitchFamily="34" charset="0"/>
      <p:regular r:id="rId57"/>
      <p:bold r:id="rId58"/>
      <p:italic r:id="rId59"/>
      <p:boldItalic r:id="rId60"/>
    </p:embeddedFont>
    <p:embeddedFont>
      <p:font typeface="Georgia" panose="02040502050405020303" pitchFamily="18" charset="0"/>
      <p:regular r:id="rId61"/>
      <p:bold r:id="rId62"/>
      <p:italic r:id="rId63"/>
      <p:boldItalic r:id="rId64"/>
    </p:embeddedFont>
    <p:embeddedFont>
      <p:font typeface="Open Sans" panose="020B0606030504020204" pitchFamily="34" charset="0"/>
      <p:regular r:id="rId65"/>
    </p:embeddedFont>
    <p:embeddedFont>
      <p:font typeface="Roboto" panose="02000000000000000000" pitchFamily="2" charset="0"/>
      <p:regular r:id="rId66"/>
      <p:bold r:id="rId67"/>
      <p:italic r:id="rId68"/>
      <p:boldItalic r:id="rId69"/>
    </p:embeddedFont>
    <p:embeddedFont>
      <p:font typeface="Roboto Condensed" panose="02000000000000000000" pitchFamily="2" charset="0"/>
      <p:regular r:id="rId70"/>
      <p:bold r:id="rId71"/>
      <p:italic r:id="rId72"/>
      <p:boldItalic r:id="rId73"/>
    </p:embeddedFont>
    <p:embeddedFont>
      <p:font typeface="Roboto Condensed Light" panose="02000000000000000000" pitchFamily="2" charset="0"/>
      <p:regular r:id="rId74"/>
      <p:bold r:id="rId75"/>
      <p:italic r:id="rId76"/>
      <p:boldItalic r:id="rId77"/>
    </p:embeddedFont>
    <p:embeddedFont>
      <p:font typeface="SimSun" panose="02010600030101010101" pitchFamily="2" charset="-122"/>
      <p:regular r:id="rId78"/>
    </p:embeddedFont>
    <p:embeddedFont>
      <p:font typeface="Tahoma" panose="020B0604030504040204" pitchFamily="34" charset="0"/>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9.fntdata"/><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latin typeface="Roboto" panose="02000000000000000000" pitchFamily="2" charset="0"/>
              </a:rPr>
              <a:t>Dữ liệu đến đầu thu chứa đựng các bit 0 và 1, thật khó để phía đầu thu để nhận biết được</a:t>
            </a:r>
          </a:p>
          <a:p>
            <a:r>
              <a:rPr lang="vi-VN">
                <a:latin typeface="Roboto" panose="02000000000000000000" pitchFamily="2" charset="0"/>
              </a:rPr>
              <a:t>dữ liệu này trừ khi giữa đầu phát và đầu thu thống nhất một tập hợp các quy luật mà nó được</a:t>
            </a:r>
          </a:p>
          <a:p>
            <a:r>
              <a:rPr lang="vi-VN">
                <a:latin typeface="Roboto" panose="02000000000000000000" pitchFamily="2" charset="0"/>
              </a:rPr>
              <a:t>gọi là giao thức. Giao thức là cách thức mà dữ liệu được đóng gói, có bao nhiêu bit liên tục</a:t>
            </a:r>
          </a:p>
          <a:p>
            <a:r>
              <a:rPr lang="vi-VN">
                <a:latin typeface="Roboto" panose="02000000000000000000" pitchFamily="2" charset="0"/>
              </a:rPr>
              <a:t>cho một ký tự và khi nào bắt đầu và dừng.</a:t>
            </a:r>
            <a:endParaRPr lang="en-US">
              <a:latin typeface="Roboto" panose="02000000000000000000" pitchFamily="2" charset="0"/>
            </a:endParaRPr>
          </a:p>
          <a:p>
            <a:endParaRPr lang="en-US">
              <a:latin typeface="Roboto" panose="02000000000000000000" pitchFamily="2" charset="0"/>
            </a:endParaRPr>
          </a:p>
          <a:p>
            <a:r>
              <a:rPr lang="vi-VN">
                <a:latin typeface="Roboto" panose="02000000000000000000" pitchFamily="2" charset="0"/>
              </a:rPr>
              <a:t>Truyền dữ liệu nối tiếp bất đồng bộ được sử dụng phổ biến cho việc truyền định hướng</a:t>
            </a:r>
          </a:p>
          <a:p>
            <a:r>
              <a:rPr lang="vi-VN">
                <a:latin typeface="Roboto" panose="02000000000000000000" pitchFamily="2" charset="0"/>
              </a:rPr>
              <a:t>ký tự. Mỗi ký tự được đặt giữa bit start và stop, đây được gọi là thiết lập khung dữ liệu. Trong</a:t>
            </a:r>
          </a:p>
          <a:p>
            <a:r>
              <a:rPr lang="vi-VN">
                <a:latin typeface="Roboto" panose="02000000000000000000" pitchFamily="2" charset="0"/>
              </a:rPr>
              <a:t>khung dữ liệu, bit start luôn luôn là 1 bit nhưng bit stop có thể là 1 hoặc 2 bit. Bit start luôn</a:t>
            </a:r>
          </a:p>
          <a:p>
            <a:r>
              <a:rPr lang="vi-VN">
                <a:latin typeface="Roboto" panose="02000000000000000000" pitchFamily="2" charset="0"/>
              </a:rPr>
              <a:t>luôn là 0 (mức thấp) và bit stop là 1 (mức cao). Hình </a:t>
            </a:r>
            <a:r>
              <a:rPr lang="en-US">
                <a:latin typeface="Roboto" panose="02000000000000000000" pitchFamily="2" charset="0"/>
              </a:rPr>
              <a:t>trên </a:t>
            </a:r>
            <a:r>
              <a:rPr lang="vi-VN">
                <a:latin typeface="Roboto" panose="02000000000000000000" pitchFamily="2" charset="0"/>
              </a:rPr>
              <a:t>mô tả cấu trúc một dữ liệu để gửi đ</a:t>
            </a:r>
            <a:r>
              <a:rPr lang="en-US">
                <a:latin typeface="Roboto" panose="02000000000000000000" pitchFamily="2" charset="0"/>
              </a:rPr>
              <a:t>i</a:t>
            </a:r>
            <a:endParaRPr lang="vi-VN">
              <a:latin typeface="Roboto" panose="02000000000000000000" pitchFamily="2"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65545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latin typeface="Roboto" panose="02000000000000000000" pitchFamily="2" charset="0"/>
              </a:rPr>
              <a:t>ví dụ gửi đi ký tự “A” có mã ASCII là 0b01000001 và chỉ sử dụng 1 bit stop.</a:t>
            </a:r>
            <a:endParaRPr lang="en-US">
              <a:latin typeface="Roboto" panose="02000000000000000000" pitchFamily="2" charset="0"/>
            </a:endParaRPr>
          </a:p>
          <a:p>
            <a:r>
              <a:rPr lang="en-US">
                <a:latin typeface="Roboto" panose="02000000000000000000" pitchFamily="2" charset="0"/>
              </a:rPr>
              <a:t>khi không có sự gửi đi dữ liệu, tín hiệu ở mức cao để đánh dấu (mark)</a:t>
            </a:r>
          </a:p>
          <a:p>
            <a:r>
              <a:rPr lang="en-US">
                <a:latin typeface="Roboto" panose="02000000000000000000" pitchFamily="2" charset="0"/>
              </a:rPr>
              <a:t>chờ sẵn sàng để bắt đầu gửi dữ liệu. “Space” là khoảch cách truyền giữa các ký tự liên tiếp.</a:t>
            </a:r>
          </a:p>
          <a:p>
            <a:r>
              <a:rPr lang="en-US">
                <a:latin typeface="Roboto" panose="02000000000000000000" pitchFamily="2" charset="0"/>
              </a:rPr>
              <a:t>Đối với bảng mã ASCII chuẩn thì các ký tự có độ dài là 7-bit, và ASCII mở rộng có độ dài</a:t>
            </a:r>
          </a:p>
          <a:p>
            <a:r>
              <a:rPr lang="en-US">
                <a:latin typeface="Roboto" panose="02000000000000000000" pitchFamily="2" charset="0"/>
              </a:rPr>
              <a:t>ký tự là 8-bit.</a:t>
            </a:r>
            <a:endParaRPr lang="vi-VN">
              <a:latin typeface="Roboto" panose="02000000000000000000" pitchFamily="2"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6104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latin typeface="Roboto" panose="02000000000000000000" pitchFamily="2" charset="0"/>
              </a:rPr>
              <a:t>Trong một vài hệ thống, bit parity (bit kiểm tra chẵn lẻ) của một byte ký tự được đính</a:t>
            </a:r>
          </a:p>
          <a:p>
            <a:r>
              <a:rPr lang="vi-VN">
                <a:latin typeface="Roboto" panose="02000000000000000000" pitchFamily="2" charset="0"/>
              </a:rPr>
              <a:t>kèm trong khung dữ liệu hợp lệ để duy trì sự toàn vẹn của dữ liệu. Điều này có nghĩa là đối</a:t>
            </a:r>
          </a:p>
          <a:p>
            <a:r>
              <a:rPr lang="vi-VN">
                <a:latin typeface="Roboto" panose="02000000000000000000" pitchFamily="2" charset="0"/>
              </a:rPr>
              <a:t>với mỗi ký tự (7-bit hoặc 8-bit) chúng ta có một bit parity đơn thêm vào. Bit parity có thể là</a:t>
            </a:r>
          </a:p>
          <a:p>
            <a:r>
              <a:rPr lang="vi-VN">
                <a:latin typeface="Roboto" panose="02000000000000000000" pitchFamily="2" charset="0"/>
              </a:rPr>
              <a:t>lẻ hoặc chẵn. Trong trường hợp bit parity lẻ thì tổng số các bit 1 trong các bit dữ liệu, bao</a:t>
            </a:r>
          </a:p>
          <a:p>
            <a:r>
              <a:rPr lang="vi-VN">
                <a:latin typeface="Roboto" panose="02000000000000000000" pitchFamily="2" charset="0"/>
              </a:rPr>
              <a:t>gồm cả bit parity, sẽ là lẻ và bit parity lẻ bằng 1. Tương tự, bit parity chẵn thì tổng số các bit</a:t>
            </a:r>
          </a:p>
          <a:p>
            <a:r>
              <a:rPr lang="vi-VN">
                <a:latin typeface="Roboto" panose="02000000000000000000" pitchFamily="2" charset="0"/>
              </a:rPr>
              <a:t>1, bao gồm cả bit parity, sẽ là chẵn. Ví dụ, mã ASCII của “A” là 0b0100 0001, sẽ có bit parity</a:t>
            </a:r>
          </a:p>
          <a:p>
            <a:r>
              <a:rPr lang="vi-VN">
                <a:latin typeface="Roboto" panose="02000000000000000000" pitchFamily="2" charset="0"/>
              </a:rPr>
              <a:t>chẵn bằng 0. Các vi mạch UART cho phép lập trình chọn parity chẵn, lẻ hoặc không có bit</a:t>
            </a:r>
          </a:p>
          <a:p>
            <a:r>
              <a:rPr lang="vi-VN">
                <a:latin typeface="Roboto" panose="02000000000000000000" pitchFamily="2" charset="0"/>
              </a:rPr>
              <a:t>kiểm tra parity.</a:t>
            </a:r>
          </a:p>
          <a:p>
            <a:pPr marL="0" lvl="0" indent="0" algn="l" rtl="0">
              <a:spcBef>
                <a:spcPts val="0"/>
              </a:spcBef>
              <a:spcAft>
                <a:spcPts val="0"/>
              </a:spcAft>
              <a:buNone/>
            </a:pPr>
            <a:endParaRPr/>
          </a:p>
        </p:txBody>
      </p:sp>
    </p:spTree>
    <p:extLst>
      <p:ext uri="{BB962C8B-B14F-4D97-AF65-F5344CB8AC3E}">
        <p14:creationId xmlns:p14="http://schemas.microsoft.com/office/powerpoint/2010/main" val="2591682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05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94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7495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1950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6850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8519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1498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8826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4422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100">
                <a:effectLst/>
                <a:latin typeface="Times New Roman" panose="02020603050405020304" pitchFamily="18" charset="0"/>
                <a:ea typeface="Calibri Light" panose="020F0302020204030204" pitchFamily="34" charset="0"/>
              </a:rPr>
              <a:t>Trong chế độ ACP, ESP8266 sẽ đóng vai trò là một điểm phát WIFI đồng thời ta sẽ xây dựng 1 WebSever cho ESP8266 để ta có thể sử dụng điện thoại hoặc máy tính truy cập vào WebSever trong ESP8266 để điều khiển thiết bị mà ESP8266 quản lý.</a:t>
            </a:r>
            <a:endParaRPr lang="en-US" sz="1100">
              <a:effectLst/>
              <a:latin typeface="Calibri" panose="020F0502020204030204" pitchFamily="34" charset="0"/>
              <a:ea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effectLst/>
                <a:latin typeface="Times New Roman" panose="02020603050405020304" pitchFamily="18" charset="0"/>
                <a:ea typeface="Calibri Light" panose="020F0302020204030204" pitchFamily="34" charset="0"/>
              </a:rPr>
              <a:t>Xây </a:t>
            </a:r>
            <a:r>
              <a:rPr lang="vi-VN" sz="1100">
                <a:effectLst/>
                <a:latin typeface="Times New Roman" panose="02020603050405020304" pitchFamily="18" charset="0"/>
                <a:ea typeface="Calibri Light" panose="020F0302020204030204" pitchFamily="34" charset="0"/>
              </a:rPr>
              <a:t>dựng WebSever chứa địa chỉ IP của ESP8266 kết nối với mạng Wifi. Sau đó ta dùng điện thoại hoặc laptop kết nối với mạng Wifi và truy cập vào IP chứa WebSever do ESP8266 phát để điều khiển thiết bị. </a:t>
            </a:r>
            <a:endParaRPr lang="en-US" sz="1100">
              <a:effectLst/>
              <a:latin typeface="Calibri" panose="020F0502020204030204" pitchFamily="34" charset="0"/>
              <a:ea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effectLst/>
                <a:latin typeface="Times New Roman" panose="02020603050405020304" pitchFamily="18" charset="0"/>
                <a:ea typeface="Calibri Light" panose="020F0302020204030204" pitchFamily="34" charset="0"/>
              </a:rPr>
              <a:t>ESP8266 </a:t>
            </a:r>
            <a:r>
              <a:rPr lang="vi-VN" sz="1100">
                <a:effectLst/>
                <a:latin typeface="Times New Roman" panose="02020603050405020304" pitchFamily="18" charset="0"/>
                <a:ea typeface="Calibri Light" panose="020F0302020204030204" pitchFamily="34" charset="0"/>
              </a:rPr>
              <a:t>sẽ phát mạng Wifi và ta dùng máy tính hoặc điện thoại truy cập vào đồng thời ESP8266 sẽ kết nối vào mạng Internet. Ta xây dựng WebSever trên ESP8266 để điều khiển ON/OFF mà ESP8266 quản lý đồng thời nó sẽ cập nhật trạng thái của thiết bị đẩy lên Internet. Ta cũng có thể sử dụng 1 thiết bị khác để kết nối với Sever lưu trữ dữ liệu của Internet ta sẽ điều khiển được trạng thấi ON/OFF của những thiết bị mà ESP8266 quản lý.</a:t>
            </a:r>
            <a:endParaRPr lang="en-US" sz="1100">
              <a:effectLst/>
              <a:latin typeface="Calibri" panose="020F0502020204030204" pitchFamily="34" charset="0"/>
              <a:ea typeface="Calibri Light" panose="020F03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6530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vi-VN" b="0" i="0">
                <a:solidFill>
                  <a:srgbClr val="465362"/>
                </a:solidFill>
                <a:effectLst/>
                <a:latin typeface="Open Sans" panose="020B0606030504020204" pitchFamily="34" charset="0"/>
              </a:rPr>
              <a:t>MongoDB (chữ </a:t>
            </a:r>
            <a:r>
              <a:rPr lang="vi-VN" b="1" i="0">
                <a:solidFill>
                  <a:srgbClr val="465362"/>
                </a:solidFill>
                <a:effectLst/>
                <a:latin typeface="Open Sans" panose="020B0606030504020204" pitchFamily="34" charset="0"/>
              </a:rPr>
              <a:t>mongo</a:t>
            </a:r>
            <a:r>
              <a:rPr lang="vi-VN" b="0" i="0">
                <a:solidFill>
                  <a:srgbClr val="465362"/>
                </a:solidFill>
                <a:effectLst/>
                <a:latin typeface="Open Sans" panose="020B0606030504020204" pitchFamily="34" charset="0"/>
              </a:rPr>
              <a:t> được lấy từ “hu</a:t>
            </a:r>
            <a:r>
              <a:rPr lang="vi-VN" b="1" i="0">
                <a:solidFill>
                  <a:srgbClr val="465362"/>
                </a:solidFill>
                <a:effectLst/>
                <a:latin typeface="Open Sans" panose="020B0606030504020204" pitchFamily="34" charset="0"/>
              </a:rPr>
              <a:t>mongo</a:t>
            </a:r>
            <a:r>
              <a:rPr lang="vi-VN" b="0" i="0">
                <a:solidFill>
                  <a:srgbClr val="465362"/>
                </a:solidFill>
                <a:effectLst/>
                <a:latin typeface="Open Sans" panose="020B0606030504020204" pitchFamily="34" charset="0"/>
              </a:rPr>
              <a:t>us” trong tiếng Anh, nghĩa là “khổng lồ”), là một NoSQL database. Khác với MySQL hay các loại SQL databse khác chạy theo mô hình database – table – row với số dòng – cột nhất định, schema phức tạp, và phải sử dụng nhiều JOIN khi query. MongoDB chạy theo mô hình database – collection – document, thay thế mô hình cơ sở dữ liệu dùng table truyền thống bằng các document với định dạng JSON với cấu trúc linh hoạt hơn (MongoDB gọi là BSON).</a:t>
            </a:r>
          </a:p>
          <a:p>
            <a:pPr algn="l"/>
            <a:r>
              <a:rPr lang="vi-VN" b="0" i="0">
                <a:solidFill>
                  <a:srgbClr val="465362"/>
                </a:solidFill>
                <a:effectLst/>
                <a:latin typeface="Open Sans" panose="020B0606030504020204" pitchFamily="34" charset="0"/>
              </a:rPr>
              <a:t>Với nhiều ưu điểm như hỗ trợ đa nền tảng (Windows, Linux), hiệu năng cao, dễ dàng mở rộng theo chiều ngang.</a:t>
            </a:r>
          </a:p>
          <a:p>
            <a:pPr algn="l"/>
            <a:r>
              <a:rPr lang="vi-VN" b="0" i="0">
                <a:solidFill>
                  <a:srgbClr val="465362"/>
                </a:solidFill>
                <a:effectLst/>
                <a:latin typeface="Open Sans" panose="020B0606030504020204" pitchFamily="34" charset="0"/>
              </a:rPr>
              <a:t>Hiện tại, MongoDB đang được công ty MongoDB Inc phát triển và có 2 phiên bản như sau:</a:t>
            </a:r>
          </a:p>
          <a:p>
            <a:pPr algn="l"/>
            <a:r>
              <a:rPr lang="vi-VN" b="1" i="0">
                <a:solidFill>
                  <a:srgbClr val="101419"/>
                </a:solidFill>
                <a:effectLst/>
                <a:latin typeface="Open Sans" panose="020B0606030504020204" pitchFamily="34" charset="0"/>
              </a:rPr>
              <a:t>Database</a:t>
            </a:r>
          </a:p>
          <a:p>
            <a:pPr algn="l"/>
            <a:r>
              <a:rPr lang="vi-VN" b="0" i="0">
                <a:solidFill>
                  <a:srgbClr val="465362"/>
                </a:solidFill>
                <a:effectLst/>
                <a:latin typeface="Open Sans" panose="020B0606030504020204" pitchFamily="34" charset="0"/>
              </a:rPr>
              <a:t>Database chính là tập chứa các collection trong MongoDB. Mỗi database sẽ có một tập file riêng của mình trên file system của hệ thống. Một MongoDB server thường chứa nhiều database trên đó.</a:t>
            </a:r>
          </a:p>
          <a:p>
            <a:pPr algn="l"/>
            <a:r>
              <a:rPr lang="vi-VN" b="1" i="0">
                <a:solidFill>
                  <a:srgbClr val="101419"/>
                </a:solidFill>
                <a:effectLst/>
                <a:latin typeface="Open Sans" panose="020B0606030504020204" pitchFamily="34" charset="0"/>
              </a:rPr>
              <a:t>Collection</a:t>
            </a:r>
          </a:p>
          <a:p>
            <a:pPr algn="l"/>
            <a:r>
              <a:rPr lang="vi-VN" b="0" i="0">
                <a:solidFill>
                  <a:srgbClr val="465362"/>
                </a:solidFill>
                <a:effectLst/>
                <a:latin typeface="Open Sans" panose="020B0606030504020204" pitchFamily="34" charset="0"/>
              </a:rPr>
              <a:t>Tương tự như Table trong MySQL, Collection là một tập chứa các MongoDB Document. Một điểm khác so với các RDBMS khác đó chính là Collection không bắt buộc một schema cố định nào cả. Các document trong cùng một collection có thể có nhiều field khác nhau. Nhưng thường thì các document trong một collection sẽ có một số field chính tương đồng nhau và có liên quan với nhau.</a:t>
            </a:r>
          </a:p>
          <a:p>
            <a:pPr algn="l"/>
            <a:r>
              <a:rPr lang="vi-VN" b="1" i="0">
                <a:solidFill>
                  <a:srgbClr val="101419"/>
                </a:solidFill>
                <a:effectLst/>
                <a:latin typeface="Open Sans" panose="020B0606030504020204" pitchFamily="34" charset="0"/>
              </a:rPr>
              <a:t>Document</a:t>
            </a:r>
          </a:p>
          <a:p>
            <a:pPr algn="l"/>
            <a:r>
              <a:rPr lang="vi-VN" b="0" i="0">
                <a:solidFill>
                  <a:srgbClr val="465362"/>
                </a:solidFill>
                <a:effectLst/>
                <a:latin typeface="Open Sans" panose="020B0606030504020204" pitchFamily="34" charset="0"/>
              </a:rPr>
              <a:t>Document là một tập dữ liệu theo dạng key-value, mỗi key sẽ tương ứng với một value. Các document khá linh hoạt về schema, như đã nói ở trên, các document trong cùng một collection không nhất thiết phải có các field hoặc cấu trúc giống nhau. Data trong cùng một field cũng có thể có nhiều kiểu dữ liệu khác nhau.</a:t>
            </a:r>
          </a:p>
          <a:p>
            <a:endParaRPr lang="en-US"/>
          </a:p>
        </p:txBody>
      </p:sp>
    </p:spTree>
    <p:extLst>
      <p:ext uri="{BB962C8B-B14F-4D97-AF65-F5344CB8AC3E}">
        <p14:creationId xmlns:p14="http://schemas.microsoft.com/office/powerpoint/2010/main" val="3843911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a:solidFill>
                  <a:srgbClr val="465362"/>
                </a:solidFill>
                <a:effectLst/>
                <a:latin typeface="Open Sans" panose="020B0606030504020204" pitchFamily="34" charset="0"/>
              </a:rPr>
              <a:t>S</a:t>
            </a:r>
            <a:r>
              <a:rPr lang="vi-VN" b="0" i="0">
                <a:solidFill>
                  <a:srgbClr val="465362"/>
                </a:solidFill>
                <a:effectLst/>
                <a:latin typeface="Open Sans" panose="020B0606030504020204" pitchFamily="34" charset="0"/>
              </a:rPr>
              <a:t>au đây là một số ưu điểm của MongoDB:</a:t>
            </a:r>
          </a:p>
          <a:p>
            <a:pPr algn="l">
              <a:buFont typeface="Arial" panose="020B0604020202020204" pitchFamily="34" charset="0"/>
              <a:buChar char="•"/>
            </a:pPr>
            <a:r>
              <a:rPr lang="vi-VN" b="0" i="0">
                <a:solidFill>
                  <a:srgbClr val="465362"/>
                </a:solidFill>
                <a:effectLst/>
                <a:latin typeface="Open Sans" panose="020B0606030504020204" pitchFamily="34" charset="0"/>
              </a:rPr>
              <a:t>Ít schema hơn: MongoDB là một Document Databse, các document trong cùng một collection không nhất thiết phải giống nhau về số field, loại dữ liệu như trong SQL.</a:t>
            </a:r>
          </a:p>
          <a:p>
            <a:pPr algn="l">
              <a:buFont typeface="Arial" panose="020B0604020202020204" pitchFamily="34" charset="0"/>
              <a:buChar char="•"/>
            </a:pPr>
            <a:r>
              <a:rPr lang="vi-VN" b="0" i="0">
                <a:solidFill>
                  <a:srgbClr val="465362"/>
                </a:solidFill>
                <a:effectLst/>
                <a:latin typeface="Open Sans" panose="020B0606030504020204" pitchFamily="34" charset="0"/>
              </a:rPr>
              <a:t>Cấu trúc của một Document rất rõ ràng, dễ đọc và dể hiểu.</a:t>
            </a:r>
          </a:p>
          <a:p>
            <a:pPr algn="l">
              <a:buFont typeface="Arial" panose="020B0604020202020204" pitchFamily="34" charset="0"/>
              <a:buChar char="•"/>
            </a:pPr>
            <a:r>
              <a:rPr lang="vi-VN" b="0" i="0">
                <a:solidFill>
                  <a:srgbClr val="465362"/>
                </a:solidFill>
                <a:effectLst/>
                <a:latin typeface="Open Sans" panose="020B0606030504020204" pitchFamily="34" charset="0"/>
              </a:rPr>
              <a:t>Không cần sử dụng đến các lệnh JOIN phức tạp.</a:t>
            </a:r>
          </a:p>
          <a:p>
            <a:pPr algn="l">
              <a:buFont typeface="Arial" panose="020B0604020202020204" pitchFamily="34" charset="0"/>
              <a:buChar char="•"/>
            </a:pPr>
            <a:r>
              <a:rPr lang="vi-VN" b="0" i="0">
                <a:solidFill>
                  <a:srgbClr val="465362"/>
                </a:solidFill>
                <a:effectLst/>
                <a:latin typeface="Open Sans" panose="020B0606030504020204" pitchFamily="34" charset="0"/>
              </a:rPr>
              <a:t>Khả năng mở rộng dữ liệu dễ dàng, không cần phải quá bận tâm về kiểu dữ liệu, khóa chính, khóa ngoại như SQL.</a:t>
            </a:r>
          </a:p>
          <a:p>
            <a:pPr algn="l">
              <a:buFont typeface="Arial" panose="020B0604020202020204" pitchFamily="34" charset="0"/>
              <a:buChar char="•"/>
            </a:pPr>
            <a:r>
              <a:rPr lang="vi-VN" b="0" i="0">
                <a:solidFill>
                  <a:srgbClr val="465362"/>
                </a:solidFill>
                <a:effectLst/>
                <a:latin typeface="Open Sans" panose="020B0606030504020204" pitchFamily="34" charset="0"/>
              </a:rPr>
              <a:t>Lưu dữ liệu trên RAM, giúp truy xuất dữ liệu nhanh hơn.</a:t>
            </a:r>
          </a:p>
          <a:p>
            <a:pPr algn="l">
              <a:buFont typeface="Arial" panose="020B0604020202020204" pitchFamily="34" charset="0"/>
              <a:buChar char="•"/>
            </a:pPr>
            <a:r>
              <a:rPr lang="vi-VN" b="0" i="0">
                <a:solidFill>
                  <a:srgbClr val="465362"/>
                </a:solidFill>
                <a:effectLst/>
                <a:latin typeface="Open Sans" panose="020B0606030504020204" pitchFamily="34" charset="0"/>
              </a:rPr>
              <a:t>Dễ dàng Scale Out (Horizontally Scale).</a:t>
            </a:r>
          </a:p>
          <a:p>
            <a:endParaRPr lang="en-US"/>
          </a:p>
        </p:txBody>
      </p:sp>
    </p:spTree>
    <p:extLst>
      <p:ext uri="{BB962C8B-B14F-4D97-AF65-F5344CB8AC3E}">
        <p14:creationId xmlns:p14="http://schemas.microsoft.com/office/powerpoint/2010/main" val="3470305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ebaa7b3a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ebaa7b3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769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668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br>
              <a:rPr lang="vi-VN"/>
            </a:br>
            <a:r>
              <a:rPr lang="vi-VN" b="0" i="0">
                <a:solidFill>
                  <a:srgbClr val="3B3D42"/>
                </a:solidFill>
                <a:effectLst/>
                <a:latin typeface="Roboto" panose="02000000000000000000" pitchFamily="2" charset="0"/>
              </a:rPr>
              <a:t>Tụ C1 và C</a:t>
            </a:r>
            <a:r>
              <a:rPr lang="en-US" b="0" i="0">
                <a:solidFill>
                  <a:srgbClr val="3B3D42"/>
                </a:solidFill>
                <a:effectLst/>
                <a:latin typeface="Roboto" panose="02000000000000000000" pitchFamily="2" charset="0"/>
              </a:rPr>
              <a:t>3</a:t>
            </a:r>
            <a:r>
              <a:rPr lang="vi-VN" b="0" i="0">
                <a:solidFill>
                  <a:srgbClr val="3B3D42"/>
                </a:solidFill>
                <a:effectLst/>
                <a:latin typeface="Roboto" panose="02000000000000000000" pitchFamily="2" charset="0"/>
              </a:rPr>
              <a:t> có công dụng lọc điện áp đầu vào cấp cho chân Vi của IC 7805. Tụ C1 có công dụng phân phối điện áp trong thời điểm tạm thời cho chân Vi khi nguồn bất ngờ đột ngột bị sụt áp. Tụ C</a:t>
            </a:r>
            <a:r>
              <a:rPr lang="en-US" b="0" i="0">
                <a:solidFill>
                  <a:srgbClr val="3B3D42"/>
                </a:solidFill>
                <a:effectLst/>
                <a:latin typeface="Roboto" panose="02000000000000000000" pitchFamily="2" charset="0"/>
              </a:rPr>
              <a:t>3</a:t>
            </a:r>
            <a:r>
              <a:rPr lang="vi-VN" b="0" i="0">
                <a:solidFill>
                  <a:srgbClr val="3B3D42"/>
                </a:solidFill>
                <a:effectLst/>
                <a:latin typeface="Roboto" panose="02000000000000000000" pitchFamily="2" charset="0"/>
              </a:rPr>
              <a:t> là tụ gốm nên có trở kháng lớn, C</a:t>
            </a:r>
            <a:r>
              <a:rPr lang="en-US" b="0" i="0">
                <a:solidFill>
                  <a:srgbClr val="3B3D42"/>
                </a:solidFill>
                <a:effectLst/>
                <a:latin typeface="Roboto" panose="02000000000000000000" pitchFamily="2" charset="0"/>
              </a:rPr>
              <a:t>3</a:t>
            </a:r>
            <a:r>
              <a:rPr lang="vi-VN" b="0" i="0">
                <a:solidFill>
                  <a:srgbClr val="3B3D42"/>
                </a:solidFill>
                <a:effectLst/>
                <a:latin typeface="Roboto" panose="02000000000000000000" pitchFamily="2" charset="0"/>
              </a:rPr>
              <a:t> với công dụng ngăn nguồn đầu vào tăng áp bất thần làm dạng sóng điện áp nguồn vào sẽ có hình răng cưa .</a:t>
            </a:r>
            <a:br>
              <a:rPr lang="vi-VN"/>
            </a:br>
            <a:r>
              <a:rPr lang="vi-VN" b="0" i="0">
                <a:solidFill>
                  <a:srgbClr val="3B3D42"/>
                </a:solidFill>
                <a:effectLst/>
                <a:latin typeface="Roboto" panose="02000000000000000000" pitchFamily="2" charset="0"/>
              </a:rPr>
              <a:t>Tụ C</a:t>
            </a:r>
            <a:r>
              <a:rPr lang="en-US" b="0" i="0">
                <a:solidFill>
                  <a:srgbClr val="3B3D42"/>
                </a:solidFill>
                <a:effectLst/>
                <a:latin typeface="Roboto" panose="02000000000000000000" pitchFamily="2" charset="0"/>
              </a:rPr>
              <a:t>2</a:t>
            </a:r>
            <a:r>
              <a:rPr lang="vi-VN" b="0" i="0">
                <a:solidFill>
                  <a:srgbClr val="3B3D42"/>
                </a:solidFill>
                <a:effectLst/>
                <a:latin typeface="Roboto" panose="02000000000000000000" pitchFamily="2" charset="0"/>
              </a:rPr>
              <a:t> và C4 có công dụng lọc điện áp cấp cho tải tiêu thụ lấy từ chân Vo của IC 7805. Tụ C</a:t>
            </a:r>
            <a:r>
              <a:rPr lang="en-US" b="0" i="0">
                <a:solidFill>
                  <a:srgbClr val="3B3D42"/>
                </a:solidFill>
                <a:effectLst/>
                <a:latin typeface="Roboto" panose="02000000000000000000" pitchFamily="2" charset="0"/>
              </a:rPr>
              <a:t>2</a:t>
            </a:r>
            <a:r>
              <a:rPr lang="vi-VN" b="0" i="0">
                <a:solidFill>
                  <a:srgbClr val="3B3D42"/>
                </a:solidFill>
                <a:effectLst/>
                <a:latin typeface="Roboto" panose="02000000000000000000" pitchFamily="2" charset="0"/>
              </a:rPr>
              <a:t> có công dụng phân phối điện áp trong thời điểm tạm thời cho tải khi điện áp tải bất ngờ đột ngột bị sụt áp. Tụ C4 có trở kháng lớn, C4 với công dụng lọc nhiễu điện áp đầu ra ( nhiễu là những điện áp không mong ước làm cho dạng sóng điện áp ngõ ra sẽ có hình răng cưa ) .</a:t>
            </a:r>
            <a:endParaRPr lang="en-US" b="0" i="0">
              <a:solidFill>
                <a:srgbClr val="3B3D42"/>
              </a:solidFill>
              <a:effectLst/>
              <a:latin typeface="Roboto" panose="02000000000000000000" pitchFamily="2" charset="0"/>
            </a:endParaRPr>
          </a:p>
          <a:p>
            <a:endParaRPr lang="en-US">
              <a:solidFill>
                <a:srgbClr val="3B3D42"/>
              </a:solidFill>
              <a:latin typeface="Roboto" panose="02000000000000000000" pitchFamily="2" charset="0"/>
            </a:endParaRPr>
          </a:p>
          <a:p>
            <a:r>
              <a:rPr lang="en-US">
                <a:solidFill>
                  <a:srgbClr val="3B3D42"/>
                </a:solidFill>
                <a:latin typeface="Roboto" panose="02000000000000000000" pitchFamily="2" charset="0"/>
              </a:rPr>
              <a:t>D1 Rx, D2 TX</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b="0" i="0">
                <a:solidFill>
                  <a:srgbClr val="141414"/>
                </a:solidFill>
                <a:effectLst/>
                <a:latin typeface="Georgia" panose="02040502050405020303" pitchFamily="18" charset="0"/>
              </a:rPr>
              <a:t>Nút b</a:t>
            </a:r>
            <a:r>
              <a:rPr lang="en-US">
                <a:solidFill>
                  <a:srgbClr val="141414"/>
                </a:solidFill>
                <a:latin typeface="Georgia" panose="02040502050405020303" pitchFamily="18" charset="0"/>
              </a:rPr>
              <a:t>ấ</a:t>
            </a:r>
            <a:r>
              <a:rPr lang="vi-VN" b="0" i="0">
                <a:solidFill>
                  <a:srgbClr val="141414"/>
                </a:solidFill>
                <a:effectLst/>
                <a:latin typeface="Georgia" panose="02040502050405020303" pitchFamily="18" charset="0"/>
              </a:rPr>
              <a:t>m là 1 linh kiện cơ khí, sử dụng kim loại có tính đàn hồi cao để làm tiếp điểm, do đó khi các tiếp điểm tiếp xúc với nhau, sẽ xảy ra hiện tượng các tiếp điểm dao động trước khi ổn định, làm nút nhấn bị bật tắt liên tục thêm vài lần mặc dù người sử dụng nhấn thả chỉ có 1 lần và vấn đề này sẽ gây sai lệch mức logic trong ứng dụng, chúng được gọi là hiện tượng bounce nút nhấn. Hình sau dạng xung tại chân tín hiệu ra của nút nhấn khi chuyển ngưỡng từ mức cao về mức thấp.</a:t>
            </a:r>
            <a:endParaRPr lang="en-US"/>
          </a:p>
          <a:p>
            <a:endParaRPr lang="en-US">
              <a:solidFill>
                <a:srgbClr val="3B3D42"/>
              </a:solidFill>
              <a:latin typeface="Roboto" panose="02000000000000000000" pitchFamily="2"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03383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Thông số cuộn Coil </a:t>
            </a:r>
          </a:p>
          <a:p>
            <a:r>
              <a:rPr lang="en-US"/>
              <a:t> relay YL303H-S-5VDC-1Z cần cấp điện áp  5V/360 mW vào 2 đầu cuộn coil để rolay đổi trạng thái tiếp điểm</a:t>
            </a:r>
          </a:p>
          <a:p>
            <a:r>
              <a:rPr lang="en-US"/>
              <a:t>Dựa vào thông số trên do các chân GPIO dòng ra khoản 12mA không đủ nên ta phải chọn Transistor sao cho Vce lớn hơn điện áp tối đa ở trên và dòng lớn hơn ở trên</a:t>
            </a:r>
          </a:p>
          <a:p>
            <a:r>
              <a:rPr lang="en-US"/>
              <a:t>Sau đó phải tính giá trị của 2 điện trở R4, và R5 để Q2 dẫn bão hòa giúp cho điện áp rơi trên 2 đầu cực CE là thấp nhất, tổn hao công suất trên transistor là thấp nhất </a:t>
            </a:r>
          </a:p>
          <a:p>
            <a:endParaRPr lang="en-US"/>
          </a:p>
          <a:p>
            <a:r>
              <a:rPr lang="en-US"/>
              <a:t>Để transistor kích bão hòa thì dòng Ic phải lớn hơn dòng IB một số lần nhất định, ta phải tìm được hệ số khuếch đại beta</a:t>
            </a:r>
          </a:p>
          <a:p>
            <a:r>
              <a:rPr lang="en-US"/>
              <a:t>Với công thức …</a:t>
            </a:r>
          </a:p>
          <a:p>
            <a:r>
              <a:rPr lang="en-US"/>
              <a:t>Chọn beta là 35</a:t>
            </a:r>
          </a:p>
          <a:p>
            <a:r>
              <a:rPr lang="en-US"/>
              <a:t>Ic là dòng qua tải</a:t>
            </a:r>
          </a:p>
          <a:p>
            <a:r>
              <a:rPr lang="en-US"/>
              <a:t>Giá trị Ib là dòng điện đi qua điện trở  R5 </a:t>
            </a:r>
          </a:p>
          <a:p>
            <a:r>
              <a:rPr lang="en-US"/>
              <a:t>Điện trở R5  &lt;= (Voh – VBE(sat))/IB</a:t>
            </a:r>
          </a:p>
          <a:p>
            <a:r>
              <a:rPr lang="en-US"/>
              <a:t>Với Voh là ngõ ra của MCU khi kích mức cao ở đây 3,3</a:t>
            </a:r>
          </a:p>
          <a:p>
            <a:r>
              <a:rPr lang="en-US"/>
              <a:t>VBE(sat) thường có giá trị khoản 0,65-0,8 theo datasheet thì ta lấy giá trị max là 1V</a:t>
            </a:r>
          </a:p>
          <a:p>
            <a:pPr marL="285750" indent="-285750">
              <a:buFont typeface="Symbol" panose="05050102010706020507" pitchFamily="18" charset="2"/>
              <a:buChar char="Þ"/>
            </a:pPr>
            <a:r>
              <a:rPr lang="en-US"/>
              <a:t>R5 = 1127 ohm</a:t>
            </a:r>
          </a:p>
          <a:p>
            <a:pPr marL="285750" indent="-285750">
              <a:buFont typeface="Symbol" panose="05050102010706020507" pitchFamily="18" charset="2"/>
              <a:buChar char="Þ"/>
            </a:pPr>
            <a:r>
              <a:rPr lang="en-US"/>
              <a:t>Điện trở R6 Phân áp khi MCU không điều khiển thì cực B sẽ nốt mat thông qua R6 để transistor luôn đóng  giá trị R6 phải rất lớn để khi có tín hiệu dòng qua R6 sẽ không đáng kể, và không ảnh hưởng đến tính toán của R5</a:t>
            </a:r>
          </a:p>
          <a:p>
            <a:pPr marL="285750" indent="-285750">
              <a:buFont typeface="Symbol" panose="05050102010706020507" pitchFamily="18" charset="2"/>
              <a:buChar char="Þ"/>
            </a:pPr>
            <a:r>
              <a:rPr lang="en-US"/>
              <a:t>Diot  trong mạch có tác dụng chống lại dòng điện cảm ứng do cuộn đây sinh ra làm hỏng transistor.</a:t>
            </a:r>
          </a:p>
          <a:p>
            <a:pPr marL="285750" indent="-285750">
              <a:buFont typeface="Symbol" panose="05050102010706020507" pitchFamily="18" charset="2"/>
              <a:buChar char="Þ"/>
            </a:pPr>
            <a:endParaRPr lang="en-US"/>
          </a:p>
          <a:p>
            <a:pPr marL="285750" indent="-285750">
              <a:buFont typeface="Symbol" panose="05050102010706020507" pitchFamily="18" charset="2"/>
              <a:buChar char="Þ"/>
            </a:pPr>
            <a:endParaRPr lang="en-US"/>
          </a:p>
          <a:p>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1415790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500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0"/>
              </a:spcAft>
              <a:tabLst>
                <a:tab pos="5638800" algn="r"/>
              </a:tabLst>
            </a:pPr>
            <a:r>
              <a:rPr lang="vi-VN" sz="1100">
                <a:effectLst/>
                <a:latin typeface="Times New Roman" panose="02020603050405020304" pitchFamily="18" charset="0"/>
                <a:ea typeface="Calibri Light" panose="020F0302020204030204" pitchFamily="34" charset="0"/>
              </a:rPr>
              <a:t>Cho Device đọc dữ liệu của ccamr biến và trạng thái của thiết bị.</a:t>
            </a:r>
            <a:endParaRPr lang="en-US" sz="1200">
              <a:effectLst/>
              <a:latin typeface="Calibri" panose="020F0502020204030204" pitchFamily="34" charset="0"/>
              <a:ea typeface="Calibri Light" panose="020F0302020204030204" pitchFamily="34" charset="0"/>
            </a:endParaRPr>
          </a:p>
          <a:p>
            <a:pPr marL="0" marR="0" algn="just">
              <a:lnSpc>
                <a:spcPct val="150000"/>
              </a:lnSpc>
              <a:spcBef>
                <a:spcPts val="0"/>
              </a:spcBef>
              <a:spcAft>
                <a:spcPts val="0"/>
              </a:spcAft>
              <a:tabLst>
                <a:tab pos="5638800" algn="r"/>
              </a:tabLst>
            </a:pPr>
            <a:r>
              <a:rPr lang="vi-VN" sz="1100">
                <a:effectLst/>
                <a:latin typeface="Times New Roman" panose="02020603050405020304" pitchFamily="18" charset="0"/>
                <a:ea typeface="Calibri Light" panose="020F0302020204030204" pitchFamily="34" charset="0"/>
              </a:rPr>
              <a:t>Nếu nhiệt độ vượt mức báo động thì bật quạt và gửi thông báo cho người dùng (trong quá trình báo động người dùng sẽ không thể tắt quạt ngoại trừ thiết bị đèn). </a:t>
            </a:r>
            <a:endParaRPr lang="en-US" sz="1200">
              <a:effectLst/>
              <a:latin typeface="Calibri" panose="020F0502020204030204" pitchFamily="34" charset="0"/>
              <a:ea typeface="Calibri Light" panose="020F0302020204030204" pitchFamily="34" charset="0"/>
            </a:endParaRPr>
          </a:p>
          <a:p>
            <a:pPr marL="0" marR="0" algn="just">
              <a:lnSpc>
                <a:spcPct val="150000"/>
              </a:lnSpc>
              <a:spcBef>
                <a:spcPts val="0"/>
              </a:spcBef>
              <a:spcAft>
                <a:spcPts val="0"/>
              </a:spcAft>
              <a:tabLst>
                <a:tab pos="5638800" algn="r"/>
              </a:tabLst>
            </a:pPr>
            <a:r>
              <a:rPr lang="vi-VN" sz="1100">
                <a:effectLst/>
                <a:latin typeface="Times New Roman" panose="02020603050405020304" pitchFamily="18" charset="0"/>
                <a:ea typeface="Calibri Light" panose="020F0302020204030204" pitchFamily="34" charset="0"/>
              </a:rPr>
              <a:t>Nếu sau 30s nhiệt độ vẫn không hạ xuống thấp hơn mức báo động thì chuông và đèn LED sẽ báo động và gửi Email cho tất cả người dùng đăng kí hệ thống.</a:t>
            </a:r>
            <a:endParaRPr lang="en-US" sz="1200">
              <a:effectLst/>
              <a:latin typeface="Calibri" panose="020F0502020204030204" pitchFamily="34" charset="0"/>
              <a:ea typeface="Calibri Light" panose="020F0302020204030204" pitchFamily="34" charset="0"/>
            </a:endParaRPr>
          </a:p>
          <a:p>
            <a:pPr marL="0" marR="0" algn="just">
              <a:lnSpc>
                <a:spcPct val="150000"/>
              </a:lnSpc>
              <a:spcBef>
                <a:spcPts val="0"/>
              </a:spcBef>
              <a:spcAft>
                <a:spcPts val="0"/>
              </a:spcAft>
              <a:tabLst>
                <a:tab pos="5638800" algn="r"/>
              </a:tabLst>
            </a:pPr>
            <a:r>
              <a:rPr lang="vi-VN" sz="1100">
                <a:effectLst/>
                <a:latin typeface="Times New Roman" panose="02020603050405020304" pitchFamily="18" charset="0"/>
                <a:ea typeface="Calibri Light" panose="020F0302020204030204" pitchFamily="34" charset="0"/>
              </a:rPr>
              <a:t>Ngược lại nhiệt độ bình thường thì hệ thống sẽ hoạt động bình thường.</a:t>
            </a:r>
            <a:endParaRPr lang="en-US" sz="1200">
              <a:effectLst/>
              <a:latin typeface="Calibri" panose="020F0502020204030204" pitchFamily="34" charset="0"/>
              <a:ea typeface="Calibri Light" panose="020F0302020204030204" pitchFamily="34" charset="0"/>
            </a:endParaRPr>
          </a:p>
          <a:p>
            <a:pPr marL="0" marR="0" algn="just">
              <a:lnSpc>
                <a:spcPct val="150000"/>
              </a:lnSpc>
              <a:spcBef>
                <a:spcPts val="0"/>
              </a:spcBef>
              <a:spcAft>
                <a:spcPts val="0"/>
              </a:spcAft>
              <a:tabLst>
                <a:tab pos="5638800" algn="r"/>
              </a:tabLst>
            </a:pPr>
            <a:r>
              <a:rPr lang="vi-VN" sz="1100">
                <a:effectLst/>
                <a:latin typeface="Times New Roman" panose="02020603050405020304" pitchFamily="18" charset="0"/>
                <a:ea typeface="Calibri Light" panose="020F0302020204030204" pitchFamily="34" charset="0"/>
              </a:rPr>
              <a:t>Khi người dùng bật/tắt thiết bị bằng phần cứng hoặc phần mềm thì hệ thống sẽ phản hồi trạng thái của thiết bị cho người dùng thông qua App.</a:t>
            </a:r>
            <a:endParaRPr lang="en-US" sz="1200">
              <a:effectLst/>
              <a:latin typeface="Calibri" panose="020F0502020204030204" pitchFamily="34" charset="0"/>
              <a:ea typeface="Calibri Light" panose="020F0302020204030204" pitchFamily="34" charset="0"/>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856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011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260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411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191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58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614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050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91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B1B1B"/>
                </a:solidFill>
                <a:effectLst/>
                <a:latin typeface="Open Sans" panose="020B0606030504020204" pitchFamily="34" charset="0"/>
              </a:rPr>
              <a:t>MQTT hoạt động theo cơ chế client/server, nơi mà mỗi cảm biến là một khách hàng (client) và kết nối đến một máy chủ, có thể hiểu như một Máy chủ môi giới (broker), thông qua giao thức TCP (Transmission Control Protocol). Broker chịu trách nhiệm điều phối tất cả các thông điệp giữa phía gửi đến đúng phía nhận.</a:t>
            </a:r>
          </a:p>
          <a:p>
            <a:pPr algn="l">
              <a:buFont typeface="Arial" panose="020B0604020202020204" pitchFamily="34" charset="0"/>
              <a:buChar char="•"/>
            </a:pPr>
            <a:r>
              <a:rPr lang="vi-VN" b="0" i="0">
                <a:solidFill>
                  <a:srgbClr val="1B1B1B"/>
                </a:solidFill>
                <a:effectLst/>
                <a:latin typeface="Open Sans" panose="020B0606030504020204" pitchFamily="34" charset="0"/>
              </a:rPr>
              <a:t>MQTT là giao thức định hướng bản tin. Mỗi bản tin là một đoạn rời rạc của tín hiệu và broker không thể nhìn thấy. Mỗi bản tin được publish một địa chỉ, có thể hiểu như một kênh (Topic). Client đăng kí vào một vài kênh để nhận/gửi dữ liệu, gọi là subscribe. Client có thể subscribe vào nhiều kênh. Mỗi client sẽ nhận được dữ liệu khi bất kỳ trạm nào khác gửi dữ liệu vào kênh đã đăng ký. Khi một client gửi một bản tin đến một kênh nào đó gọi là publish.</a:t>
            </a:r>
          </a:p>
          <a:p>
            <a:pPr marL="0" lvl="0" indent="0" algn="l" rtl="0">
              <a:spcBef>
                <a:spcPts val="0"/>
              </a:spcBef>
              <a:spcAft>
                <a:spcPts val="0"/>
              </a:spcAft>
              <a:buNone/>
            </a:pPr>
            <a:endParaRPr/>
          </a:p>
        </p:txBody>
      </p:sp>
    </p:spTree>
    <p:extLst>
      <p:ext uri="{BB962C8B-B14F-4D97-AF65-F5344CB8AC3E}">
        <p14:creationId xmlns:p14="http://schemas.microsoft.com/office/powerpoint/2010/main" val="265754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a:solidFill>
                  <a:srgbClr val="1B1B1B"/>
                </a:solidFill>
                <a:effectLst/>
                <a:latin typeface="Open Sans" panose="020B0606030504020204" pitchFamily="34" charset="0"/>
              </a:rPr>
              <a:t>t</a:t>
            </a:r>
            <a:r>
              <a:rPr lang="vi-VN" b="0" i="0">
                <a:solidFill>
                  <a:srgbClr val="1B1B1B"/>
                </a:solidFill>
                <a:effectLst/>
                <a:latin typeface="Open Sans" panose="020B0606030504020204" pitchFamily="34" charset="0"/>
              </a:rPr>
              <a:t>hành phần chính của MQTT là Client (Publisher/Subscriber), Server (Broker), Sessions (tạm dịch là Phiên làm việc), Subscriptions và Topics.</a:t>
            </a:r>
          </a:p>
          <a:p>
            <a:pPr algn="l">
              <a:buFont typeface="Arial" panose="020B0604020202020204" pitchFamily="34" charset="0"/>
              <a:buChar char="•"/>
            </a:pPr>
            <a:r>
              <a:rPr lang="vi-VN" b="0" i="0">
                <a:solidFill>
                  <a:srgbClr val="1B1B1B"/>
                </a:solidFill>
                <a:effectLst/>
                <a:latin typeface="Open Sans" panose="020B0606030504020204" pitchFamily="34" charset="0"/>
              </a:rPr>
              <a:t>MQTT Client (Publisher/Subscriber): Clients sẽ subscribe một hoặc nhiều topics để gửi và nhận thông điệp từ những topic tương ứng.</a:t>
            </a:r>
          </a:p>
          <a:p>
            <a:pPr algn="l">
              <a:buFont typeface="Arial" panose="020B0604020202020204" pitchFamily="34" charset="0"/>
              <a:buChar char="•"/>
            </a:pPr>
            <a:r>
              <a:rPr lang="vi-VN" b="0" i="0">
                <a:solidFill>
                  <a:srgbClr val="1B1B1B"/>
                </a:solidFill>
                <a:effectLst/>
                <a:latin typeface="Open Sans" panose="020B0606030504020204" pitchFamily="34" charset="0"/>
              </a:rPr>
              <a:t>MQTT Server (Broker): Broker nhận những thông tin subscribe (Subscriptions) từ client, nhận thông điệp, chuyển những thông điệp đến các Subscriber tương ứng dựa trên Subscriptions từ client.</a:t>
            </a:r>
          </a:p>
          <a:p>
            <a:pPr algn="l">
              <a:buFont typeface="Arial" panose="020B0604020202020204" pitchFamily="34" charset="0"/>
              <a:buChar char="•"/>
            </a:pPr>
            <a:r>
              <a:rPr lang="vi-VN" b="0" i="0">
                <a:solidFill>
                  <a:srgbClr val="1B1B1B"/>
                </a:solidFill>
                <a:effectLst/>
                <a:latin typeface="Open Sans" panose="020B0606030504020204" pitchFamily="34" charset="0"/>
              </a:rPr>
              <a:t>Topic: Có thể coi Topic là một hàng đợi các thông điệp, và có sẵn khuôn mẫu dành cho Subscriber hoặc Publisher. Một cách logic thì các topic cho phép Client trao đổi thông tin với những ngữ nghĩa đã được định nghĩa sẵn. Ví dụ: Dữ liệu cảm biến nhiệt độ của một tòa nhà.</a:t>
            </a:r>
          </a:p>
          <a:p>
            <a:pPr algn="l">
              <a:buFont typeface="Arial" panose="020B0604020202020204" pitchFamily="34" charset="0"/>
              <a:buChar char="•"/>
            </a:pPr>
            <a:r>
              <a:rPr lang="vi-VN" b="0" i="0">
                <a:solidFill>
                  <a:srgbClr val="1B1B1B"/>
                </a:solidFill>
                <a:effectLst/>
                <a:latin typeface="Open Sans" panose="020B0606030504020204" pitchFamily="34" charset="0"/>
              </a:rPr>
              <a:t>Session: Một session được định nghĩa là kết nối từ client đến server. Tất cả các giao tiếp giữa client và server đều là 1 phần của session.</a:t>
            </a:r>
          </a:p>
          <a:p>
            <a:pPr algn="l">
              <a:buFont typeface="Arial" panose="020B0604020202020204" pitchFamily="34" charset="0"/>
              <a:buChar char="•"/>
            </a:pPr>
            <a:r>
              <a:rPr lang="vi-VN" b="0" i="0">
                <a:solidFill>
                  <a:srgbClr val="1B1B1B"/>
                </a:solidFill>
                <a:effectLst/>
                <a:latin typeface="Open Sans" panose="020B0606030504020204" pitchFamily="34" charset="0"/>
              </a:rPr>
              <a:t>Subscription: Không giống như session, subscription về mặt logic là kết nối từ client đến topic. Khi đã subscribe một topic, Client có thể nhận/gửi thông điệp (message) với topic đó.</a:t>
            </a:r>
          </a:p>
          <a:p>
            <a:pPr marL="0" lvl="0" indent="0" algn="l" rtl="0">
              <a:spcBef>
                <a:spcPts val="0"/>
              </a:spcBef>
              <a:spcAft>
                <a:spcPts val="0"/>
              </a:spcAft>
              <a:buNone/>
            </a:pPr>
            <a:endParaRPr/>
          </a:p>
        </p:txBody>
      </p:sp>
    </p:spTree>
    <p:extLst>
      <p:ext uri="{BB962C8B-B14F-4D97-AF65-F5344CB8AC3E}">
        <p14:creationId xmlns:p14="http://schemas.microsoft.com/office/powerpoint/2010/main" val="15665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000000"/>
                </a:solidFill>
                <a:effectLst/>
                <a:latin typeface="Roboto" panose="02000000000000000000" pitchFamily="2" charset="0"/>
              </a:rPr>
              <a:t>Facebook Messenger: Trò chuyện trực tuyến chính là ứng dụng được sử dụng. Facebook đã sử dụng các khía cạnh của MQTT trong Facebook Messenger.</a:t>
            </a:r>
          </a:p>
          <a:p>
            <a:pPr algn="l">
              <a:buFont typeface="Arial" panose="020B0604020202020204" pitchFamily="34" charset="0"/>
              <a:buChar char="•"/>
            </a:pPr>
            <a:r>
              <a:rPr lang="vi-VN" b="0" i="0">
                <a:solidFill>
                  <a:srgbClr val="000000"/>
                </a:solidFill>
                <a:effectLst/>
                <a:latin typeface="Roboto" panose="02000000000000000000" pitchFamily="2" charset="0"/>
              </a:rPr>
              <a:t>Amazon Web Services đã công bố Amazon IoT dựa trên MQTT vào năm 2015.</a:t>
            </a:r>
          </a:p>
          <a:p>
            <a:pPr algn="l">
              <a:buFont typeface="Arial" panose="020B0604020202020204" pitchFamily="34" charset="0"/>
              <a:buChar char="•"/>
            </a:pPr>
            <a:r>
              <a:rPr lang="vi-VN" b="0" i="0">
                <a:solidFill>
                  <a:srgbClr val="000000"/>
                </a:solidFill>
                <a:effectLst/>
                <a:latin typeface="Roboto" panose="02000000000000000000" pitchFamily="2" charset="0"/>
              </a:rPr>
              <a:t>Các tổ chức không gian địa lý Sensor Things API. Họ đã công bố đặc điểm kỹ thuật tiêu chuẩn có một phần mở rộng MQTT. Tiêu chuẩn lúc này như một giao thức thông báo bổ sung ràng buộc. Nó đã được chứng minh trong một thí điểm IoT của Bộ An ninh Nội địa Hoa Kỳ.</a:t>
            </a:r>
          </a:p>
          <a:p>
            <a:pPr algn="l">
              <a:buFont typeface="Arial" panose="020B0604020202020204" pitchFamily="34" charset="0"/>
              <a:buChar char="•"/>
            </a:pPr>
            <a:r>
              <a:rPr lang="vi-VN" b="0" i="0">
                <a:solidFill>
                  <a:srgbClr val="000000"/>
                </a:solidFill>
                <a:effectLst/>
                <a:latin typeface="Roboto" panose="02000000000000000000" pitchFamily="2" charset="0"/>
              </a:rPr>
              <a:t>Adafruit đưa ra một MQTT miễn phí. Đó chính là Cloud Service cho thí nghiệm IoT. Chúng còn được biết đến với tên gọi Adafruit IO trong năm 2015.</a:t>
            </a:r>
          </a:p>
          <a:p>
            <a:pPr algn="l">
              <a:buFont typeface="Arial" panose="020B0604020202020204" pitchFamily="34" charset="0"/>
              <a:buChar char="•"/>
            </a:pPr>
            <a:r>
              <a:rPr lang="vi-VN" b="0" i="0">
                <a:solidFill>
                  <a:srgbClr val="000000"/>
                </a:solidFill>
                <a:effectLst/>
                <a:latin typeface="Roboto" panose="02000000000000000000" pitchFamily="2" charset="0"/>
              </a:rPr>
              <a:t>Microsoft Azure IoT Hub sử dụng MQTT làm giao thức chính cho các tin nhắn từ xa.</a:t>
            </a:r>
          </a:p>
          <a:p>
            <a:pPr marL="0" lvl="0" indent="0" algn="l" rtl="0">
              <a:spcBef>
                <a:spcPts val="0"/>
              </a:spcBef>
              <a:spcAft>
                <a:spcPts val="0"/>
              </a:spcAft>
              <a:buNone/>
            </a:pPr>
            <a:endParaRPr/>
          </a:p>
        </p:txBody>
      </p:sp>
    </p:spTree>
    <p:extLst>
      <p:ext uri="{BB962C8B-B14F-4D97-AF65-F5344CB8AC3E}">
        <p14:creationId xmlns:p14="http://schemas.microsoft.com/office/powerpoint/2010/main" val="3714366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latin typeface="Roboto" panose="02000000000000000000" pitchFamily="2" charset="0"/>
              </a:rPr>
              <a:t>Khi bộ vi xử lý truyền dữ liệu đến thiết bị khác, nó truyền các khung dữ liệu theo quy</a:t>
            </a:r>
          </a:p>
          <a:p>
            <a:r>
              <a:rPr lang="vi-VN">
                <a:latin typeface="Roboto" panose="02000000000000000000" pitchFamily="2" charset="0"/>
              </a:rPr>
              <a:t>định. Chẳng hạn trong một số máy in sử dụng truyền song song, sẽ có bus dữ liệu là 8-bit.</a:t>
            </a:r>
          </a:p>
          <a:p>
            <a:r>
              <a:rPr lang="vi-VN">
                <a:latin typeface="Roboto" panose="02000000000000000000" pitchFamily="2" charset="0"/>
              </a:rPr>
              <a:t>Đối với truyền song song, cáp truyền dữ liệu quá dài sẽ làm tín hiệu méo dạng. Hơn nữa, chi</a:t>
            </a:r>
          </a:p>
          <a:p>
            <a:r>
              <a:rPr lang="vi-VN">
                <a:latin typeface="Roboto" panose="02000000000000000000" pitchFamily="2" charset="0"/>
              </a:rPr>
              <a:t>phí cho sợi cáp truyền song song cũng đắc hơn. Chính vì thế, truyền nối tiếp được sử dụng đề</a:t>
            </a:r>
          </a:p>
          <a:p>
            <a:r>
              <a:rPr lang="vi-VN">
                <a:latin typeface="Roboto" panose="02000000000000000000" pitchFamily="2" charset="0"/>
              </a:rPr>
              <a:t>truyền dữ liệu giữa hai hệ thống ở khoảng cách hàng trăm ft tới khoảng cách xa hơn nhiều.</a:t>
            </a:r>
            <a:endParaRPr lang="en-US">
              <a:latin typeface="Roboto" panose="02000000000000000000" pitchFamily="2" charset="0"/>
            </a:endParaRPr>
          </a:p>
          <a:p>
            <a:r>
              <a:rPr lang="vi-VN">
                <a:latin typeface="Roboto" panose="02000000000000000000" pitchFamily="2" charset="0"/>
              </a:rPr>
              <a:t>Truyền dữ liệu nối tiếp dùng hai phương pháp là đồng bộ và bất đồng bộ.</a:t>
            </a:r>
            <a:endParaRPr lang="en-US">
              <a:latin typeface="Roboto" panose="02000000000000000000" pitchFamily="2" charset="0"/>
            </a:endParaRPr>
          </a:p>
          <a:p>
            <a:endParaRPr lang="vi-VN" b="0" i="0">
              <a:solidFill>
                <a:srgbClr val="000000"/>
              </a:solidFill>
              <a:effectLst/>
              <a:latin typeface="Roboto" panose="02000000000000000000" pitchFamily="2"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4717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latin typeface="Roboto" panose="02000000000000000000" pitchFamily="2" charset="0"/>
              </a:rPr>
              <a:t>Trong truyền dữ liệu, nếu dữ liệu có thể được gửi đi và nhận thì sử dụng truyền song</a:t>
            </a:r>
          </a:p>
          <a:p>
            <a:r>
              <a:rPr lang="vi-VN">
                <a:latin typeface="Roboto" panose="02000000000000000000" pitchFamily="2" charset="0"/>
              </a:rPr>
              <a:t>công (duplex). Kiểu song công có thể là bán song công (half duplex) hay toàn công (full</a:t>
            </a:r>
          </a:p>
          <a:p>
            <a:r>
              <a:rPr lang="vi-VN">
                <a:latin typeface="Roboto" panose="02000000000000000000" pitchFamily="2" charset="0"/>
              </a:rPr>
              <a:t>duplex), tuỳ thuộc vào dữ liệu gửi và nhận có đồng thời hay không.</a:t>
            </a:r>
            <a:endParaRPr lang="vi-VN" b="0" i="0">
              <a:solidFill>
                <a:srgbClr val="000000"/>
              </a:solidFill>
              <a:effectLst/>
              <a:latin typeface="Roboto" panose="02000000000000000000" pitchFamily="2"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20645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08C-04DB-4951-AB5E-20DA1361E3D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FA0E757-2E39-40DA-A7B2-95C599334AA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384501C-6015-4AA5-B34B-908A3E4FA1E1}"/>
              </a:ext>
            </a:extLst>
          </p:cNvPr>
          <p:cNvSpPr>
            <a:spLocks noGrp="1"/>
          </p:cNvSpPr>
          <p:nvPr>
            <p:ph type="dt" sz="half" idx="10"/>
          </p:nvPr>
        </p:nvSpPr>
        <p:spPr/>
        <p:txBody>
          <a:bodyPr/>
          <a:lstStyle/>
          <a:p>
            <a:fld id="{E6C52862-063C-4224-B2A9-F1A51E23D56B}" type="datetimeFigureOut">
              <a:rPr lang="en-US" smtClean="0"/>
              <a:t>4/29/2022</a:t>
            </a:fld>
            <a:endParaRPr lang="en-US"/>
          </a:p>
        </p:txBody>
      </p:sp>
      <p:sp>
        <p:nvSpPr>
          <p:cNvPr id="5" name="Footer Placeholder 4">
            <a:extLst>
              <a:ext uri="{FF2B5EF4-FFF2-40B4-BE49-F238E27FC236}">
                <a16:creationId xmlns:a16="http://schemas.microsoft.com/office/drawing/2014/main" id="{B0BA8353-0CDA-4B72-B417-E54CB7E09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F01DA-3628-451C-913C-78B7459528A3}"/>
              </a:ext>
            </a:extLst>
          </p:cNvPr>
          <p:cNvSpPr>
            <a:spLocks noGrp="1"/>
          </p:cNvSpPr>
          <p:nvPr>
            <p:ph type="sldNum" sz="quarter" idx="12"/>
          </p:nvPr>
        </p:nvSpPr>
        <p:spPr/>
        <p:txBody>
          <a:bodyPr/>
          <a:lstStyle/>
          <a:p>
            <a:fld id="{12CA7AF5-E053-40FD-92E8-1A815998F6AD}" type="slidenum">
              <a:rPr lang="en-US" smtClean="0"/>
              <a:t>‹#›</a:t>
            </a:fld>
            <a:endParaRPr lang="en-US"/>
          </a:p>
        </p:txBody>
      </p:sp>
    </p:spTree>
    <p:extLst>
      <p:ext uri="{BB962C8B-B14F-4D97-AF65-F5344CB8AC3E}">
        <p14:creationId xmlns:p14="http://schemas.microsoft.com/office/powerpoint/2010/main" val="1484742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D25A-DE33-47C8-BC52-9C7D73695A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44B6D2-9854-4573-BD3B-FBCAF52B3A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D8504-332F-4A5A-97F7-A4FBB4388503}"/>
              </a:ext>
            </a:extLst>
          </p:cNvPr>
          <p:cNvSpPr>
            <a:spLocks noGrp="1"/>
          </p:cNvSpPr>
          <p:nvPr>
            <p:ph type="dt" sz="half" idx="10"/>
          </p:nvPr>
        </p:nvSpPr>
        <p:spPr/>
        <p:txBody>
          <a:bodyPr/>
          <a:lstStyle/>
          <a:p>
            <a:fld id="{FC921726-9067-46F2-B6A0-A1FADF048A4D}" type="datetimeFigureOut">
              <a:rPr lang="en-US" smtClean="0"/>
              <a:t>4/29/2022</a:t>
            </a:fld>
            <a:endParaRPr lang="en-US"/>
          </a:p>
        </p:txBody>
      </p:sp>
      <p:sp>
        <p:nvSpPr>
          <p:cNvPr id="5" name="Footer Placeholder 4">
            <a:extLst>
              <a:ext uri="{FF2B5EF4-FFF2-40B4-BE49-F238E27FC236}">
                <a16:creationId xmlns:a16="http://schemas.microsoft.com/office/drawing/2014/main" id="{42B20909-370E-45B3-8D1F-E0D839632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CDE0D-2D68-4FC4-8DA6-2454D8A16737}"/>
              </a:ext>
            </a:extLst>
          </p:cNvPr>
          <p:cNvSpPr>
            <a:spLocks noGrp="1"/>
          </p:cNvSpPr>
          <p:nvPr>
            <p:ph type="sldNum" sz="quarter" idx="12"/>
          </p:nvPr>
        </p:nvSpPr>
        <p:spPr/>
        <p:txBody>
          <a:bodyPr/>
          <a:lstStyle/>
          <a:p>
            <a:fld id="{058BFBED-22DA-46A7-A23A-548DEF6D44E8}" type="slidenum">
              <a:rPr lang="en-US" smtClean="0"/>
              <a:t>‹#›</a:t>
            </a:fld>
            <a:endParaRPr lang="en-US"/>
          </a:p>
        </p:txBody>
      </p:sp>
    </p:spTree>
    <p:extLst>
      <p:ext uri="{BB962C8B-B14F-4D97-AF65-F5344CB8AC3E}">
        <p14:creationId xmlns:p14="http://schemas.microsoft.com/office/powerpoint/2010/main" val="19229663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6" r:id="rId4"/>
    <p:sldLayoutId id="2147483658"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7.tmp"/><Relationship Id="rId3" Type="http://schemas.openxmlformats.org/officeDocument/2006/relationships/image" Target="../media/image4.sv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hostinger.vn/huong-dan/html-cheat-sheet-co-html5-tags-moi/" TargetMode="External"/><Relationship Id="rId2" Type="http://schemas.openxmlformats.org/officeDocument/2006/relationships/image" Target="../media/image42.jpeg"/><Relationship Id="rId1" Type="http://schemas.openxmlformats.org/officeDocument/2006/relationships/slideLayout" Target="../slideLayouts/slideLayout3.xml"/><Relationship Id="rId5" Type="http://schemas.openxmlformats.org/officeDocument/2006/relationships/image" Target="../media/image43.jpeg"/><Relationship Id="rId4" Type="http://schemas.openxmlformats.org/officeDocument/2006/relationships/hyperlink" Target="https://www.hostinger.vn/huong-dan/khac-biet-giua-inline-external-va-internal-style-cs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webp"/><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6.webp"/><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7.webp"/><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80302277-B991-4E7D-A8B8-46D611123537}"/>
              </a:ext>
            </a:extLst>
          </p:cNvPr>
          <p:cNvSpPr/>
          <p:nvPr/>
        </p:nvSpPr>
        <p:spPr>
          <a:xfrm>
            <a:off x="6947692" y="201633"/>
            <a:ext cx="1999034" cy="729575"/>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sp>
        <p:nvSpPr>
          <p:cNvPr id="5" name="Isosceles Triangle 4">
            <a:extLst>
              <a:ext uri="{FF2B5EF4-FFF2-40B4-BE49-F238E27FC236}">
                <a16:creationId xmlns:a16="http://schemas.microsoft.com/office/drawing/2014/main" id="{5958C39D-33CA-4BEC-A4E8-D5030CC71A53}"/>
              </a:ext>
            </a:extLst>
          </p:cNvPr>
          <p:cNvSpPr/>
          <p:nvPr/>
        </p:nvSpPr>
        <p:spPr>
          <a:xfrm flipV="1">
            <a:off x="-5836596" y="0"/>
            <a:ext cx="14980595" cy="703309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sp>
        <p:nvSpPr>
          <p:cNvPr id="9" name="Freeform: Shape 8">
            <a:extLst>
              <a:ext uri="{FF2B5EF4-FFF2-40B4-BE49-F238E27FC236}">
                <a16:creationId xmlns:a16="http://schemas.microsoft.com/office/drawing/2014/main" id="{952829AE-C114-4AB9-B796-13C150B1E2B0}"/>
              </a:ext>
            </a:extLst>
          </p:cNvPr>
          <p:cNvSpPr/>
          <p:nvPr/>
        </p:nvSpPr>
        <p:spPr>
          <a:xfrm>
            <a:off x="-5114673" y="928371"/>
            <a:ext cx="14068172" cy="2449286"/>
          </a:xfrm>
          <a:custGeom>
            <a:avLst/>
            <a:gdLst>
              <a:gd name="connsiteX0" fmla="*/ 0 w 18757562"/>
              <a:gd name="connsiteY0" fmla="*/ 0 h 3265714"/>
              <a:gd name="connsiteX1" fmla="*/ 18757562 w 18757562"/>
              <a:gd name="connsiteY1" fmla="*/ 0 h 3265714"/>
              <a:gd name="connsiteX2" fmla="*/ 15279554 w 18757562"/>
              <a:gd name="connsiteY2" fmla="*/ 3265714 h 3265714"/>
              <a:gd name="connsiteX3" fmla="*/ 3478009 w 18757562"/>
              <a:gd name="connsiteY3" fmla="*/ 3265714 h 3265714"/>
            </a:gdLst>
            <a:ahLst/>
            <a:cxnLst>
              <a:cxn ang="0">
                <a:pos x="connsiteX0" y="connsiteY0"/>
              </a:cxn>
              <a:cxn ang="0">
                <a:pos x="connsiteX1" y="connsiteY1"/>
              </a:cxn>
              <a:cxn ang="0">
                <a:pos x="connsiteX2" y="connsiteY2"/>
              </a:cxn>
              <a:cxn ang="0">
                <a:pos x="connsiteX3" y="connsiteY3"/>
              </a:cxn>
            </a:cxnLst>
            <a:rect l="l" t="t" r="r" b="b"/>
            <a:pathLst>
              <a:path w="18757562" h="3265714">
                <a:moveTo>
                  <a:pt x="0" y="0"/>
                </a:moveTo>
                <a:lnTo>
                  <a:pt x="18757562" y="0"/>
                </a:lnTo>
                <a:lnTo>
                  <a:pt x="15279554" y="3265714"/>
                </a:lnTo>
                <a:lnTo>
                  <a:pt x="3478009" y="326571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Times New Roman" panose="02020603050405020304" pitchFamily="18" charset="0"/>
              <a:cs typeface="Times New Roman" panose="02020603050405020304" pitchFamily="18" charset="0"/>
            </a:endParaRPr>
          </a:p>
        </p:txBody>
      </p:sp>
      <p:sp>
        <p:nvSpPr>
          <p:cNvPr id="14" name="Google Shape;184;p11">
            <a:extLst>
              <a:ext uri="{FF2B5EF4-FFF2-40B4-BE49-F238E27FC236}">
                <a16:creationId xmlns:a16="http://schemas.microsoft.com/office/drawing/2014/main" id="{9EE2C0F8-CCC8-4238-9666-B2AD6CA8385D}"/>
              </a:ext>
            </a:extLst>
          </p:cNvPr>
          <p:cNvSpPr txBox="1">
            <a:spLocks noGrp="1"/>
          </p:cNvSpPr>
          <p:nvPr>
            <p:ph type="ctrTitle"/>
          </p:nvPr>
        </p:nvSpPr>
        <p:spPr>
          <a:xfrm>
            <a:off x="2912234" y="1279737"/>
            <a:ext cx="7065085" cy="1695086"/>
          </a:xfrm>
          <a:prstGeom prst="rect">
            <a:avLst/>
          </a:prstGeom>
        </p:spPr>
        <p:txBody>
          <a:bodyPr spcFirstLastPara="1" wrap="square" lIns="68569" tIns="68569" rIns="68569" bIns="68569" anchor="ctr" anchorCtr="0">
            <a:noAutofit/>
          </a:bodyPr>
          <a:lstStyle/>
          <a:p>
            <a:pPr algn="l"/>
            <a:r>
              <a:rPr lang="en-US" sz="3300">
                <a:solidFill>
                  <a:schemeClr val="bg1"/>
                </a:solidFill>
                <a:latin typeface="Times New Roman" panose="02020603050405020304" pitchFamily="18" charset="0"/>
                <a:ea typeface="Tahoma" panose="020B0604030504040204" pitchFamily="34" charset="0"/>
                <a:cs typeface="Times New Roman" panose="02020603050405020304" pitchFamily="18" charset="0"/>
              </a:rPr>
              <a:t>HỆ THỐNG</a:t>
            </a:r>
            <a:r>
              <a:rPr lang="vi-VN" sz="33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vi-VN" sz="3300">
                <a:solidFill>
                  <a:schemeClr val="bg1"/>
                </a:solidFill>
                <a:latin typeface="Times New Roman" panose="02020603050405020304" pitchFamily="18" charset="0"/>
                <a:cs typeface="Times New Roman" panose="02020603050405020304" pitchFamily="18" charset="0"/>
              </a:rPr>
              <a:t>CẢNH BÁO</a:t>
            </a:r>
            <a:br>
              <a:rPr lang="en-US" sz="3300">
                <a:solidFill>
                  <a:schemeClr val="bg1"/>
                </a:solidFill>
                <a:latin typeface="Times New Roman" panose="02020603050405020304" pitchFamily="18" charset="0"/>
                <a:cs typeface="Times New Roman" panose="02020603050405020304" pitchFamily="18" charset="0"/>
              </a:rPr>
            </a:br>
            <a:r>
              <a:rPr lang="vi-VN" sz="3300">
                <a:solidFill>
                  <a:schemeClr val="bg1"/>
                </a:solidFill>
                <a:latin typeface="Times New Roman" panose="02020603050405020304" pitchFamily="18" charset="0"/>
                <a:cs typeface="Times New Roman" panose="02020603050405020304" pitchFamily="18" charset="0"/>
              </a:rPr>
              <a:t>NHIỆT ĐỘ, ĐỘ ẨM </a:t>
            </a:r>
            <a:br>
              <a:rPr lang="en-US" sz="3300">
                <a:solidFill>
                  <a:schemeClr val="bg1"/>
                </a:solidFill>
                <a:latin typeface="Times New Roman" panose="02020603050405020304" pitchFamily="18" charset="0"/>
                <a:cs typeface="Times New Roman" panose="02020603050405020304" pitchFamily="18" charset="0"/>
              </a:rPr>
            </a:br>
            <a:r>
              <a:rPr lang="vi-VN" sz="3300">
                <a:solidFill>
                  <a:schemeClr val="bg1"/>
                </a:solidFill>
                <a:latin typeface="Times New Roman" panose="02020603050405020304" pitchFamily="18" charset="0"/>
                <a:cs typeface="Times New Roman" panose="02020603050405020304" pitchFamily="18" charset="0"/>
              </a:rPr>
              <a:t>SỬ DỤNG ESP8266</a:t>
            </a:r>
            <a:br>
              <a:rPr lang="en-US" sz="3300">
                <a:solidFill>
                  <a:schemeClr val="bg1"/>
                </a:solidFill>
                <a:latin typeface="Times New Roman" panose="02020603050405020304" pitchFamily="18" charset="0"/>
                <a:cs typeface="Times New Roman" panose="02020603050405020304" pitchFamily="18" charset="0"/>
              </a:rPr>
            </a:br>
            <a:r>
              <a:rPr lang="vi-VN" sz="3300">
                <a:solidFill>
                  <a:schemeClr val="bg1"/>
                </a:solidFill>
                <a:latin typeface="Times New Roman" panose="02020603050405020304" pitchFamily="18" charset="0"/>
                <a:cs typeface="Times New Roman" panose="02020603050405020304" pitchFamily="18" charset="0"/>
              </a:rPr>
              <a:t>VÀ DHT11</a:t>
            </a:r>
            <a:endParaRPr sz="3300" dirty="0">
              <a:solidFill>
                <a:schemeClr val="bg1"/>
              </a:solidFill>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F4F5E151-04D4-4AC2-9DD5-8D331D1B966F}"/>
              </a:ext>
            </a:extLst>
          </p:cNvPr>
          <p:cNvSpPr/>
          <p:nvPr/>
        </p:nvSpPr>
        <p:spPr>
          <a:xfrm>
            <a:off x="4726698" y="3488738"/>
            <a:ext cx="11494448" cy="347360"/>
          </a:xfrm>
          <a:custGeom>
            <a:avLst/>
            <a:gdLst>
              <a:gd name="connsiteX0" fmla="*/ 0 w 15325931"/>
              <a:gd name="connsiteY0" fmla="*/ 463146 h 463146"/>
              <a:gd name="connsiteX1" fmla="*/ 15325931 w 15325931"/>
              <a:gd name="connsiteY1" fmla="*/ 463146 h 463146"/>
              <a:gd name="connsiteX2" fmla="*/ 14832677 w 15325931"/>
              <a:gd name="connsiteY2" fmla="*/ 0 h 463146"/>
              <a:gd name="connsiteX3" fmla="*/ 493254 w 15325931"/>
              <a:gd name="connsiteY3" fmla="*/ 0 h 463146"/>
            </a:gdLst>
            <a:ahLst/>
            <a:cxnLst>
              <a:cxn ang="0">
                <a:pos x="connsiteX0" y="connsiteY0"/>
              </a:cxn>
              <a:cxn ang="0">
                <a:pos x="connsiteX1" y="connsiteY1"/>
              </a:cxn>
              <a:cxn ang="0">
                <a:pos x="connsiteX2" y="connsiteY2"/>
              </a:cxn>
              <a:cxn ang="0">
                <a:pos x="connsiteX3" y="connsiteY3"/>
              </a:cxn>
            </a:cxnLst>
            <a:rect l="l" t="t" r="r" b="b"/>
            <a:pathLst>
              <a:path w="15325931" h="463146">
                <a:moveTo>
                  <a:pt x="0" y="463146"/>
                </a:moveTo>
                <a:lnTo>
                  <a:pt x="15325931" y="463146"/>
                </a:lnTo>
                <a:lnTo>
                  <a:pt x="14832677" y="0"/>
                </a:lnTo>
                <a:lnTo>
                  <a:pt x="49325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Times New Roman" panose="02020603050405020304" pitchFamily="18" charset="0"/>
              <a:cs typeface="Times New Roman" panose="02020603050405020304" pitchFamily="18" charset="0"/>
            </a:endParaRPr>
          </a:p>
        </p:txBody>
      </p:sp>
      <p:sp>
        <p:nvSpPr>
          <p:cNvPr id="22" name="Freeform: Shape 21">
            <a:extLst>
              <a:ext uri="{FF2B5EF4-FFF2-40B4-BE49-F238E27FC236}">
                <a16:creationId xmlns:a16="http://schemas.microsoft.com/office/drawing/2014/main" id="{1E781480-6E43-4DFE-8537-233F135C203D}"/>
              </a:ext>
            </a:extLst>
          </p:cNvPr>
          <p:cNvSpPr/>
          <p:nvPr/>
        </p:nvSpPr>
        <p:spPr>
          <a:xfrm flipV="1">
            <a:off x="4726698" y="3836098"/>
            <a:ext cx="342830" cy="146216"/>
          </a:xfrm>
          <a:custGeom>
            <a:avLst/>
            <a:gdLst>
              <a:gd name="connsiteX0" fmla="*/ 0 w 457107"/>
              <a:gd name="connsiteY0" fmla="*/ 194954 h 194954"/>
              <a:gd name="connsiteX1" fmla="*/ 457107 w 457107"/>
              <a:gd name="connsiteY1" fmla="*/ 194954 h 194954"/>
              <a:gd name="connsiteX2" fmla="*/ 249479 w 457107"/>
              <a:gd name="connsiteY2" fmla="*/ 0 h 194954"/>
            </a:gdLst>
            <a:ahLst/>
            <a:cxnLst>
              <a:cxn ang="0">
                <a:pos x="connsiteX0" y="connsiteY0"/>
              </a:cxn>
              <a:cxn ang="0">
                <a:pos x="connsiteX1" y="connsiteY1"/>
              </a:cxn>
              <a:cxn ang="0">
                <a:pos x="connsiteX2" y="connsiteY2"/>
              </a:cxn>
            </a:cxnLst>
            <a:rect l="l" t="t" r="r" b="b"/>
            <a:pathLst>
              <a:path w="457107" h="194954">
                <a:moveTo>
                  <a:pt x="0" y="194954"/>
                </a:moveTo>
                <a:lnTo>
                  <a:pt x="457107" y="194954"/>
                </a:lnTo>
                <a:lnTo>
                  <a:pt x="249479"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230501B-F636-4908-9253-95A9F69DA60A}"/>
              </a:ext>
            </a:extLst>
          </p:cNvPr>
          <p:cNvSpPr txBox="1"/>
          <p:nvPr/>
        </p:nvSpPr>
        <p:spPr>
          <a:xfrm>
            <a:off x="5343097" y="3534703"/>
            <a:ext cx="2661557" cy="242374"/>
          </a:xfrm>
          <a:prstGeom prst="rect">
            <a:avLst/>
          </a:prstGeom>
          <a:noFill/>
        </p:spPr>
        <p:txBody>
          <a:bodyPr wrap="square" rtlCol="0">
            <a:spAutoFit/>
          </a:bodyPr>
          <a:lstStyle/>
          <a:p>
            <a:r>
              <a:rPr lang="vi-VN" sz="975" dirty="0">
                <a:latin typeface="Times New Roman" panose="02020603050405020304" pitchFamily="18" charset="0"/>
                <a:cs typeface="Times New Roman" panose="02020603050405020304" pitchFamily="18" charset="0"/>
              </a:rPr>
              <a:t>Giảng viên hướng dẫn</a:t>
            </a:r>
            <a:r>
              <a:rPr lang="vi-VN" sz="975">
                <a:latin typeface="Times New Roman" panose="02020603050405020304" pitchFamily="18" charset="0"/>
                <a:cs typeface="Times New Roman" panose="02020603050405020304" pitchFamily="18" charset="0"/>
              </a:rPr>
              <a:t>: </a:t>
            </a:r>
            <a:r>
              <a:rPr lang="en-US" sz="975">
                <a:latin typeface="Times New Roman" panose="02020603050405020304" pitchFamily="18" charset="0"/>
                <a:cs typeface="Times New Roman" panose="02020603050405020304" pitchFamily="18" charset="0"/>
              </a:rPr>
              <a:t>TS.</a:t>
            </a:r>
            <a:r>
              <a:rPr lang="vi-VN" sz="975">
                <a:latin typeface="Times New Roman" panose="02020603050405020304" pitchFamily="18" charset="0"/>
                <a:cs typeface="Times New Roman" panose="02020603050405020304" pitchFamily="18" charset="0"/>
              </a:rPr>
              <a:t>Nguyễn </a:t>
            </a:r>
            <a:r>
              <a:rPr lang="vi-VN" sz="975" dirty="0">
                <a:latin typeface="Times New Roman" panose="02020603050405020304" pitchFamily="18" charset="0"/>
                <a:cs typeface="Times New Roman" panose="02020603050405020304" pitchFamily="18" charset="0"/>
              </a:rPr>
              <a:t>Xuân Tiên</a:t>
            </a:r>
          </a:p>
        </p:txBody>
      </p:sp>
      <p:sp>
        <p:nvSpPr>
          <p:cNvPr id="37" name="Freeform: Shape 36">
            <a:extLst>
              <a:ext uri="{FF2B5EF4-FFF2-40B4-BE49-F238E27FC236}">
                <a16:creationId xmlns:a16="http://schemas.microsoft.com/office/drawing/2014/main" id="{BCCDDA09-EAC8-4668-A496-46A7227FD509}"/>
              </a:ext>
            </a:extLst>
          </p:cNvPr>
          <p:cNvSpPr/>
          <p:nvPr/>
        </p:nvSpPr>
        <p:spPr>
          <a:xfrm>
            <a:off x="4117098" y="4041449"/>
            <a:ext cx="11494448" cy="347360"/>
          </a:xfrm>
          <a:custGeom>
            <a:avLst/>
            <a:gdLst>
              <a:gd name="connsiteX0" fmla="*/ 493254 w 15325931"/>
              <a:gd name="connsiteY0" fmla="*/ 0 h 463146"/>
              <a:gd name="connsiteX1" fmla="*/ 4930775 w 15325931"/>
              <a:gd name="connsiteY1" fmla="*/ 0 h 463146"/>
              <a:gd name="connsiteX2" fmla="*/ 4570310 w 15325931"/>
              <a:gd name="connsiteY2" fmla="*/ 336284 h 463146"/>
              <a:gd name="connsiteX3" fmla="*/ 9497910 w 15325931"/>
              <a:gd name="connsiteY3" fmla="*/ 336284 h 463146"/>
              <a:gd name="connsiteX4" fmla="*/ 9137445 w 15325931"/>
              <a:gd name="connsiteY4" fmla="*/ 0 h 463146"/>
              <a:gd name="connsiteX5" fmla="*/ 14832677 w 15325931"/>
              <a:gd name="connsiteY5" fmla="*/ 0 h 463146"/>
              <a:gd name="connsiteX6" fmla="*/ 15325931 w 15325931"/>
              <a:gd name="connsiteY6" fmla="*/ 463146 h 463146"/>
              <a:gd name="connsiteX7" fmla="*/ 0 w 15325931"/>
              <a:gd name="connsiteY7" fmla="*/ 463146 h 46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25931" h="463146">
                <a:moveTo>
                  <a:pt x="493254" y="0"/>
                </a:moveTo>
                <a:lnTo>
                  <a:pt x="4930775" y="0"/>
                </a:lnTo>
                <a:lnTo>
                  <a:pt x="4570310" y="336284"/>
                </a:lnTo>
                <a:lnTo>
                  <a:pt x="9497910" y="336284"/>
                </a:lnTo>
                <a:lnTo>
                  <a:pt x="9137445" y="0"/>
                </a:lnTo>
                <a:lnTo>
                  <a:pt x="14832677" y="0"/>
                </a:lnTo>
                <a:lnTo>
                  <a:pt x="15325931" y="463146"/>
                </a:lnTo>
                <a:lnTo>
                  <a:pt x="0" y="46314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Times New Roman" panose="02020603050405020304" pitchFamily="18" charset="0"/>
              <a:cs typeface="Times New Roman" panose="02020603050405020304" pitchFamily="18" charset="0"/>
            </a:endParaRPr>
          </a:p>
        </p:txBody>
      </p:sp>
      <p:sp>
        <p:nvSpPr>
          <p:cNvPr id="27" name="Freeform: Shape 26">
            <a:extLst>
              <a:ext uri="{FF2B5EF4-FFF2-40B4-BE49-F238E27FC236}">
                <a16:creationId xmlns:a16="http://schemas.microsoft.com/office/drawing/2014/main" id="{1C41C108-EE0A-40DB-8F88-87BCA5595770}"/>
              </a:ext>
            </a:extLst>
          </p:cNvPr>
          <p:cNvSpPr/>
          <p:nvPr/>
        </p:nvSpPr>
        <p:spPr>
          <a:xfrm flipV="1">
            <a:off x="4117098" y="4388809"/>
            <a:ext cx="342830" cy="146216"/>
          </a:xfrm>
          <a:custGeom>
            <a:avLst/>
            <a:gdLst>
              <a:gd name="connsiteX0" fmla="*/ 0 w 457107"/>
              <a:gd name="connsiteY0" fmla="*/ 194954 h 194954"/>
              <a:gd name="connsiteX1" fmla="*/ 457107 w 457107"/>
              <a:gd name="connsiteY1" fmla="*/ 194954 h 194954"/>
              <a:gd name="connsiteX2" fmla="*/ 249479 w 457107"/>
              <a:gd name="connsiteY2" fmla="*/ 0 h 194954"/>
            </a:gdLst>
            <a:ahLst/>
            <a:cxnLst>
              <a:cxn ang="0">
                <a:pos x="connsiteX0" y="connsiteY0"/>
              </a:cxn>
              <a:cxn ang="0">
                <a:pos x="connsiteX1" y="connsiteY1"/>
              </a:cxn>
              <a:cxn ang="0">
                <a:pos x="connsiteX2" y="connsiteY2"/>
              </a:cxn>
            </a:cxnLst>
            <a:rect l="l" t="t" r="r" b="b"/>
            <a:pathLst>
              <a:path w="457107" h="194954">
                <a:moveTo>
                  <a:pt x="0" y="194954"/>
                </a:moveTo>
                <a:lnTo>
                  <a:pt x="457107" y="194954"/>
                </a:lnTo>
                <a:lnTo>
                  <a:pt x="249479"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499CD2B7-1E59-42C4-ABE9-06CF9689380D}"/>
              </a:ext>
            </a:extLst>
          </p:cNvPr>
          <p:cNvSpPr txBox="1"/>
          <p:nvPr/>
        </p:nvSpPr>
        <p:spPr>
          <a:xfrm>
            <a:off x="4726698" y="4093942"/>
            <a:ext cx="3112378" cy="242374"/>
          </a:xfrm>
          <a:prstGeom prst="rect">
            <a:avLst/>
          </a:prstGeom>
          <a:noFill/>
        </p:spPr>
        <p:txBody>
          <a:bodyPr wrap="square" rtlCol="0">
            <a:spAutoFit/>
          </a:bodyPr>
          <a:lstStyle/>
          <a:p>
            <a:r>
              <a:rPr lang="en-US" sz="975">
                <a:latin typeface="Times New Roman" panose="02020603050405020304" pitchFamily="18" charset="0"/>
                <a:cs typeface="Times New Roman" panose="02020603050405020304" pitchFamily="18" charset="0"/>
              </a:rPr>
              <a:t>Sinh viên thực hiện: Đặng Thành Nhân - 3119510032</a:t>
            </a:r>
            <a:endParaRPr lang="vi-VN" sz="975" dirty="0">
              <a:latin typeface="Times New Roman" panose="02020603050405020304" pitchFamily="18" charset="0"/>
              <a:cs typeface="Times New Roman" panose="02020603050405020304" pitchFamily="18" charset="0"/>
            </a:endParaRPr>
          </a:p>
        </p:txBody>
      </p:sp>
      <p:sp>
        <p:nvSpPr>
          <p:cNvPr id="40" name="Freeform: Shape 39">
            <a:extLst>
              <a:ext uri="{FF2B5EF4-FFF2-40B4-BE49-F238E27FC236}">
                <a16:creationId xmlns:a16="http://schemas.microsoft.com/office/drawing/2014/main" id="{CD0E1C6E-E097-48B4-98E6-626FBD821970}"/>
              </a:ext>
            </a:extLst>
          </p:cNvPr>
          <p:cNvSpPr/>
          <p:nvPr/>
        </p:nvSpPr>
        <p:spPr>
          <a:xfrm>
            <a:off x="3593223" y="4562488"/>
            <a:ext cx="11494448" cy="347360"/>
          </a:xfrm>
          <a:custGeom>
            <a:avLst/>
            <a:gdLst>
              <a:gd name="connsiteX0" fmla="*/ 493254 w 15325931"/>
              <a:gd name="connsiteY0" fmla="*/ 0 h 463146"/>
              <a:gd name="connsiteX1" fmla="*/ 5146326 w 15325931"/>
              <a:gd name="connsiteY1" fmla="*/ 0 h 463146"/>
              <a:gd name="connsiteX2" fmla="*/ 4810236 w 15325931"/>
              <a:gd name="connsiteY2" fmla="*/ 313544 h 463146"/>
              <a:gd name="connsiteX3" fmla="*/ 9737836 w 15325931"/>
              <a:gd name="connsiteY3" fmla="*/ 313544 h 463146"/>
              <a:gd name="connsiteX4" fmla="*/ 9401746 w 15325931"/>
              <a:gd name="connsiteY4" fmla="*/ 0 h 463146"/>
              <a:gd name="connsiteX5" fmla="*/ 14832677 w 15325931"/>
              <a:gd name="connsiteY5" fmla="*/ 0 h 463146"/>
              <a:gd name="connsiteX6" fmla="*/ 15325931 w 15325931"/>
              <a:gd name="connsiteY6" fmla="*/ 463146 h 463146"/>
              <a:gd name="connsiteX7" fmla="*/ 0 w 15325931"/>
              <a:gd name="connsiteY7" fmla="*/ 463146 h 46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25931" h="463146">
                <a:moveTo>
                  <a:pt x="493254" y="0"/>
                </a:moveTo>
                <a:lnTo>
                  <a:pt x="5146326" y="0"/>
                </a:lnTo>
                <a:lnTo>
                  <a:pt x="4810236" y="313544"/>
                </a:lnTo>
                <a:lnTo>
                  <a:pt x="9737836" y="313544"/>
                </a:lnTo>
                <a:lnTo>
                  <a:pt x="9401746" y="0"/>
                </a:lnTo>
                <a:lnTo>
                  <a:pt x="14832677" y="0"/>
                </a:lnTo>
                <a:lnTo>
                  <a:pt x="15325931" y="463146"/>
                </a:lnTo>
                <a:lnTo>
                  <a:pt x="0" y="46314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Times New Roman" panose="02020603050405020304" pitchFamily="18" charset="0"/>
              <a:cs typeface="Times New Roman" panose="02020603050405020304" pitchFamily="18" charset="0"/>
            </a:endParaRPr>
          </a:p>
        </p:txBody>
      </p:sp>
      <p:sp>
        <p:nvSpPr>
          <p:cNvPr id="30" name="Freeform: Shape 29">
            <a:extLst>
              <a:ext uri="{FF2B5EF4-FFF2-40B4-BE49-F238E27FC236}">
                <a16:creationId xmlns:a16="http://schemas.microsoft.com/office/drawing/2014/main" id="{36243CDD-D8E4-4B27-B623-800F2423FD8C}"/>
              </a:ext>
            </a:extLst>
          </p:cNvPr>
          <p:cNvSpPr/>
          <p:nvPr/>
        </p:nvSpPr>
        <p:spPr>
          <a:xfrm flipV="1">
            <a:off x="3593223" y="4909848"/>
            <a:ext cx="342830" cy="146216"/>
          </a:xfrm>
          <a:custGeom>
            <a:avLst/>
            <a:gdLst>
              <a:gd name="connsiteX0" fmla="*/ 0 w 457107"/>
              <a:gd name="connsiteY0" fmla="*/ 194954 h 194954"/>
              <a:gd name="connsiteX1" fmla="*/ 457107 w 457107"/>
              <a:gd name="connsiteY1" fmla="*/ 194954 h 194954"/>
              <a:gd name="connsiteX2" fmla="*/ 249479 w 457107"/>
              <a:gd name="connsiteY2" fmla="*/ 0 h 194954"/>
            </a:gdLst>
            <a:ahLst/>
            <a:cxnLst>
              <a:cxn ang="0">
                <a:pos x="connsiteX0" y="connsiteY0"/>
              </a:cxn>
              <a:cxn ang="0">
                <a:pos x="connsiteX1" y="connsiteY1"/>
              </a:cxn>
              <a:cxn ang="0">
                <a:pos x="connsiteX2" y="connsiteY2"/>
              </a:cxn>
            </a:cxnLst>
            <a:rect l="l" t="t" r="r" b="b"/>
            <a:pathLst>
              <a:path w="457107" h="194954">
                <a:moveTo>
                  <a:pt x="0" y="194954"/>
                </a:moveTo>
                <a:lnTo>
                  <a:pt x="457107" y="194954"/>
                </a:lnTo>
                <a:lnTo>
                  <a:pt x="249479"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2373526E-305F-4FCF-9805-52A76DB1B702}"/>
              </a:ext>
            </a:extLst>
          </p:cNvPr>
          <p:cNvSpPr txBox="1"/>
          <p:nvPr/>
        </p:nvSpPr>
        <p:spPr>
          <a:xfrm>
            <a:off x="4229990" y="4646106"/>
            <a:ext cx="3112378" cy="242374"/>
          </a:xfrm>
          <a:prstGeom prst="rect">
            <a:avLst/>
          </a:prstGeom>
          <a:noFill/>
        </p:spPr>
        <p:txBody>
          <a:bodyPr wrap="square" rtlCol="0">
            <a:spAutoFit/>
          </a:bodyPr>
          <a:lstStyle/>
          <a:p>
            <a:r>
              <a:rPr lang="en-US" sz="975">
                <a:latin typeface="Times New Roman" panose="02020603050405020304" pitchFamily="18" charset="0"/>
                <a:cs typeface="Times New Roman" panose="02020603050405020304" pitchFamily="18" charset="0"/>
              </a:rPr>
              <a:t>Sinh viên thực hiện: Nguyễn Vĩ Tường - 3119510056</a:t>
            </a:r>
            <a:endParaRPr lang="vi-VN" sz="975" dirty="0">
              <a:latin typeface="Times New Roman" panose="02020603050405020304" pitchFamily="18" charset="0"/>
              <a:cs typeface="Times New Roman" panose="02020603050405020304" pitchFamily="18" charset="0"/>
            </a:endParaRPr>
          </a:p>
        </p:txBody>
      </p:sp>
      <p:sp>
        <p:nvSpPr>
          <p:cNvPr id="43" name="Title 1">
            <a:extLst>
              <a:ext uri="{FF2B5EF4-FFF2-40B4-BE49-F238E27FC236}">
                <a16:creationId xmlns:a16="http://schemas.microsoft.com/office/drawing/2014/main" id="{AD19B1B7-1EDF-464E-9E8F-2B44D9453D29}"/>
              </a:ext>
            </a:extLst>
          </p:cNvPr>
          <p:cNvSpPr txBox="1">
            <a:spLocks/>
          </p:cNvSpPr>
          <p:nvPr/>
        </p:nvSpPr>
        <p:spPr>
          <a:xfrm>
            <a:off x="-1377537" y="1006783"/>
            <a:ext cx="5837465" cy="545906"/>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100" b="1" u="sng">
                <a:solidFill>
                  <a:schemeClr val="bg1"/>
                </a:solidFill>
                <a:latin typeface="Times New Roman" panose="02020603050405020304" pitchFamily="18" charset="0"/>
                <a:cs typeface="Times New Roman" panose="02020603050405020304" pitchFamily="18" charset="0"/>
              </a:rPr>
              <a:t>Báo cáo thuyết trình:</a:t>
            </a:r>
            <a:endParaRPr lang="en-US" sz="2100" b="1" u="sng" dirty="0">
              <a:solidFill>
                <a:schemeClr val="bg1"/>
              </a:solidFill>
              <a:latin typeface="Times New Roman" panose="02020603050405020304" pitchFamily="18" charset="0"/>
              <a:cs typeface="Times New Roman" panose="02020603050405020304" pitchFamily="18" charset="0"/>
            </a:endParaRPr>
          </a:p>
        </p:txBody>
      </p:sp>
      <p:pic>
        <p:nvPicPr>
          <p:cNvPr id="50" name="Picture 49">
            <a:extLst>
              <a:ext uri="{FF2B5EF4-FFF2-40B4-BE49-F238E27FC236}">
                <a16:creationId xmlns:a16="http://schemas.microsoft.com/office/drawing/2014/main" id="{F5D75D38-F1AF-4FDF-AD65-B1097C77D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74" y="52373"/>
            <a:ext cx="736176" cy="736176"/>
          </a:xfrm>
          <a:prstGeom prst="rect">
            <a:avLst/>
          </a:prstGeom>
        </p:spPr>
      </p:pic>
      <p:pic>
        <p:nvPicPr>
          <p:cNvPr id="58" name="Picture 57">
            <a:extLst>
              <a:ext uri="{FF2B5EF4-FFF2-40B4-BE49-F238E27FC236}">
                <a16:creationId xmlns:a16="http://schemas.microsoft.com/office/drawing/2014/main" id="{1C6BC89F-0FCF-400B-BAA0-9F2969198656}"/>
              </a:ext>
            </a:extLst>
          </p:cNvPr>
          <p:cNvPicPr>
            <a:picLocks noChangeAspect="1"/>
          </p:cNvPicPr>
          <p:nvPr/>
        </p:nvPicPr>
        <p:blipFill>
          <a:blip r:embed="rId3">
            <a:extLst>
              <a:ext uri="{28A0092B-C50C-407E-A947-70E740481C1C}">
                <a14:useLocalDpi xmlns:a14="http://schemas.microsoft.com/office/drawing/2010/main" val="0"/>
              </a:ext>
            </a:extLst>
          </a:blip>
          <a:srcRect l="1718" t="1018" r="1532" b="1700"/>
          <a:stretch>
            <a:fillRect/>
          </a:stretch>
        </p:blipFill>
        <p:spPr>
          <a:xfrm>
            <a:off x="8133552" y="89519"/>
            <a:ext cx="730121" cy="736177"/>
          </a:xfrm>
          <a:custGeom>
            <a:avLst/>
            <a:gdLst>
              <a:gd name="connsiteX0" fmla="*/ 3308350 w 6616700"/>
              <a:gd name="connsiteY0" fmla="*/ 0 h 6671588"/>
              <a:gd name="connsiteX1" fmla="*/ 6616700 w 6616700"/>
              <a:gd name="connsiteY1" fmla="*/ 3335794 h 6671588"/>
              <a:gd name="connsiteX2" fmla="*/ 3308350 w 6616700"/>
              <a:gd name="connsiteY2" fmla="*/ 6671588 h 6671588"/>
              <a:gd name="connsiteX3" fmla="*/ 0 w 6616700"/>
              <a:gd name="connsiteY3" fmla="*/ 3335794 h 6671588"/>
              <a:gd name="connsiteX4" fmla="*/ 3308350 w 6616700"/>
              <a:gd name="connsiteY4" fmla="*/ 0 h 667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700" h="6671588">
                <a:moveTo>
                  <a:pt x="3308350" y="0"/>
                </a:moveTo>
                <a:cubicBezTo>
                  <a:pt x="5135501" y="0"/>
                  <a:pt x="6616700" y="1493486"/>
                  <a:pt x="6616700" y="3335794"/>
                </a:cubicBezTo>
                <a:cubicBezTo>
                  <a:pt x="6616700" y="5178102"/>
                  <a:pt x="5135501" y="6671588"/>
                  <a:pt x="3308350" y="6671588"/>
                </a:cubicBezTo>
                <a:cubicBezTo>
                  <a:pt x="1481199" y="6671588"/>
                  <a:pt x="0" y="5178102"/>
                  <a:pt x="0" y="3335794"/>
                </a:cubicBezTo>
                <a:cubicBezTo>
                  <a:pt x="0" y="1493486"/>
                  <a:pt x="1481199" y="0"/>
                  <a:pt x="3308350" y="0"/>
                </a:cubicBezTo>
                <a:close/>
              </a:path>
            </a:pathLst>
          </a:custGeom>
        </p:spPr>
      </p:pic>
    </p:spTree>
    <p:extLst>
      <p:ext uri="{BB962C8B-B14F-4D97-AF65-F5344CB8AC3E}">
        <p14:creationId xmlns:p14="http://schemas.microsoft.com/office/powerpoint/2010/main" val="384683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10</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3"/>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4"/>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99418" y="1294798"/>
            <a:ext cx="9221882" cy="630942"/>
          </a:xfrm>
          <a:prstGeom prst="rect">
            <a:avLst/>
          </a:prstGeom>
          <a:noFill/>
        </p:spPr>
        <p:txBody>
          <a:bodyPr wrap="square" lIns="91440" tIns="45720" rIns="91440" bIns="45720">
            <a:spAutoFit/>
          </a:bodyPr>
          <a:lstStyle/>
          <a:p>
            <a:pPr algn="ctr"/>
            <a:r>
              <a:rPr lang="en-US" sz="3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UART</a:t>
            </a: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sz="3000" i="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Universal Asynchronous Receiver / Transmitter</a:t>
            </a:r>
            <a:endParaRPr lang="en-US" sz="3000">
              <a:ln w="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41" name="TextBox 40">
            <a:extLst>
              <a:ext uri="{FF2B5EF4-FFF2-40B4-BE49-F238E27FC236}">
                <a16:creationId xmlns:a16="http://schemas.microsoft.com/office/drawing/2014/main" id="{53237FE0-5F86-4E1A-A4B4-480A10BEA58B}"/>
              </a:ext>
            </a:extLst>
          </p:cNvPr>
          <p:cNvSpPr txBox="1"/>
          <p:nvPr/>
        </p:nvSpPr>
        <p:spPr>
          <a:xfrm>
            <a:off x="-116482" y="5358507"/>
            <a:ext cx="8676282" cy="1600438"/>
          </a:xfrm>
          <a:prstGeom prst="rect">
            <a:avLst/>
          </a:prstGeom>
          <a:noFill/>
        </p:spPr>
        <p:txBody>
          <a:bodyPr wrap="square">
            <a:spAutoFit/>
          </a:bodyPr>
          <a:lstStyle/>
          <a:p>
            <a:r>
              <a:rPr lang="vi-VN">
                <a:latin typeface="Roboto" panose="02000000000000000000" pitchFamily="2" charset="0"/>
              </a:rPr>
              <a:t>Khi bộ vi xử lý truyền dữ liệu đến thiết bị khác, nó truyền các khung dữ liệu theo quy</a:t>
            </a:r>
          </a:p>
          <a:p>
            <a:r>
              <a:rPr lang="vi-VN">
                <a:latin typeface="Roboto" panose="02000000000000000000" pitchFamily="2" charset="0"/>
              </a:rPr>
              <a:t>định. Chẳng hạn trong một số máy in sử dụng truyền song song, sẽ có bus dữ liệu là 8-bit.</a:t>
            </a:r>
          </a:p>
          <a:p>
            <a:r>
              <a:rPr lang="vi-VN">
                <a:latin typeface="Roboto" panose="02000000000000000000" pitchFamily="2" charset="0"/>
              </a:rPr>
              <a:t>Đối với truyền song song, cáp truyền dữ liệu quá dài sẽ làm tín hiệu méo dạng. Hơn nữa, chi</a:t>
            </a:r>
          </a:p>
          <a:p>
            <a:r>
              <a:rPr lang="vi-VN">
                <a:latin typeface="Roboto" panose="02000000000000000000" pitchFamily="2" charset="0"/>
              </a:rPr>
              <a:t>phí cho sợi cáp truyền song song cũng đắc hơn. Chính vì thế, truyền nối tiếp được sử dụng đề</a:t>
            </a:r>
          </a:p>
          <a:p>
            <a:r>
              <a:rPr lang="vi-VN">
                <a:latin typeface="Roboto" panose="02000000000000000000" pitchFamily="2" charset="0"/>
              </a:rPr>
              <a:t>truyền dữ liệu giữa hai hệ thống ở khoảng cách hàng trăm ft tới khoảng cách xa hơn nhiều.</a:t>
            </a:r>
            <a:endParaRPr lang="en-US">
              <a:latin typeface="Roboto" panose="02000000000000000000" pitchFamily="2" charset="0"/>
            </a:endParaRPr>
          </a:p>
          <a:p>
            <a:r>
              <a:rPr lang="vi-VN">
                <a:latin typeface="Roboto" panose="02000000000000000000" pitchFamily="2" charset="0"/>
              </a:rPr>
              <a:t>Truyền dữ liệu nối tiếp dùng hai phương pháp là đồng bộ và bất đồng bộ.</a:t>
            </a:r>
            <a:endParaRPr lang="en-US">
              <a:latin typeface="Roboto" panose="02000000000000000000" pitchFamily="2" charset="0"/>
            </a:endParaRPr>
          </a:p>
          <a:p>
            <a:endParaRPr lang="vi-VN" b="0" i="0">
              <a:solidFill>
                <a:srgbClr val="000000"/>
              </a:solidFill>
              <a:effectLst/>
              <a:latin typeface="Roboto" panose="02000000000000000000" pitchFamily="2" charset="0"/>
            </a:endParaRPr>
          </a:p>
        </p:txBody>
      </p:sp>
      <p:sp>
        <p:nvSpPr>
          <p:cNvPr id="31" name="Google Shape;189;p12">
            <a:extLst>
              <a:ext uri="{FF2B5EF4-FFF2-40B4-BE49-F238E27FC236}">
                <a16:creationId xmlns:a16="http://schemas.microsoft.com/office/drawing/2014/main" id="{9C03154B-AB51-4C66-B59E-ECA0DAB03DD9}"/>
              </a:ext>
            </a:extLst>
          </p:cNvPr>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cs typeface="Times New Roman" panose="02020603050405020304" pitchFamily="18" charset="0"/>
              </a:rPr>
            </a:br>
            <a:r>
              <a:rPr lang="en-US" sz="1600">
                <a:latin typeface="Times New Roman" panose="02020603050405020304" pitchFamily="18" charset="0"/>
                <a:cs typeface="Times New Roman" panose="02020603050405020304" pitchFamily="18" charset="0"/>
              </a:rPr>
              <a:t>UART</a:t>
            </a:r>
            <a:endParaRPr sz="1600" dirty="0">
              <a:latin typeface="+mj-lt"/>
            </a:endParaRPr>
          </a:p>
        </p:txBody>
      </p:sp>
      <p:pic>
        <p:nvPicPr>
          <p:cNvPr id="3" name="Picture 2">
            <a:extLst>
              <a:ext uri="{FF2B5EF4-FFF2-40B4-BE49-F238E27FC236}">
                <a16:creationId xmlns:a16="http://schemas.microsoft.com/office/drawing/2014/main" id="{8098D6BB-8D58-46B7-8CCA-4D84B33D2733}"/>
              </a:ext>
            </a:extLst>
          </p:cNvPr>
          <p:cNvPicPr>
            <a:picLocks noChangeAspect="1"/>
          </p:cNvPicPr>
          <p:nvPr/>
        </p:nvPicPr>
        <p:blipFill>
          <a:blip r:embed="rId5"/>
          <a:stretch>
            <a:fillRect/>
          </a:stretch>
        </p:blipFill>
        <p:spPr>
          <a:xfrm>
            <a:off x="833437" y="2151120"/>
            <a:ext cx="7477125" cy="1943100"/>
          </a:xfrm>
          <a:prstGeom prst="rect">
            <a:avLst/>
          </a:prstGeom>
        </p:spPr>
      </p:pic>
      <p:sp>
        <p:nvSpPr>
          <p:cNvPr id="4" name="TextBox 3">
            <a:extLst>
              <a:ext uri="{FF2B5EF4-FFF2-40B4-BE49-F238E27FC236}">
                <a16:creationId xmlns:a16="http://schemas.microsoft.com/office/drawing/2014/main" id="{7A37BA8B-C5B5-41FA-91B4-CDA12D579B01}"/>
              </a:ext>
            </a:extLst>
          </p:cNvPr>
          <p:cNvSpPr txBox="1"/>
          <p:nvPr/>
        </p:nvSpPr>
        <p:spPr>
          <a:xfrm flipH="1">
            <a:off x="2256752" y="4251148"/>
            <a:ext cx="4630493"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Mô hình truyền dữ liệu nối tiếp và song song</a:t>
            </a:r>
          </a:p>
        </p:txBody>
      </p:sp>
    </p:spTree>
    <p:extLst>
      <p:ext uri="{BB962C8B-B14F-4D97-AF65-F5344CB8AC3E}">
        <p14:creationId xmlns:p14="http://schemas.microsoft.com/office/powerpoint/2010/main" val="12759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14"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1000"/>
                            </p:stCondLst>
                            <p:childTnLst>
                              <p:par>
                                <p:cTn id="21" presetID="14" presetClass="entr" presetSubtype="1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6" name="Picture 5">
            <a:extLst>
              <a:ext uri="{FF2B5EF4-FFF2-40B4-BE49-F238E27FC236}">
                <a16:creationId xmlns:a16="http://schemas.microsoft.com/office/drawing/2014/main" id="{38FC06AE-77AF-44AD-8F17-C8A7A44B406D}"/>
              </a:ext>
            </a:extLst>
          </p:cNvPr>
          <p:cNvPicPr>
            <a:picLocks noChangeAspect="1"/>
          </p:cNvPicPr>
          <p:nvPr/>
        </p:nvPicPr>
        <p:blipFill>
          <a:blip r:embed="rId3"/>
          <a:stretch>
            <a:fillRect/>
          </a:stretch>
        </p:blipFill>
        <p:spPr>
          <a:xfrm>
            <a:off x="2041157" y="1850241"/>
            <a:ext cx="4656752" cy="2342609"/>
          </a:xfrm>
          <a:prstGeom prst="rect">
            <a:avLst/>
          </a:prstGeom>
        </p:spPr>
      </p:pic>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11</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4"/>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5"/>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99418" y="1294798"/>
            <a:ext cx="9221882" cy="630942"/>
          </a:xfrm>
          <a:prstGeom prst="rect">
            <a:avLst/>
          </a:prstGeom>
          <a:noFill/>
        </p:spPr>
        <p:txBody>
          <a:bodyPr wrap="square" lIns="91440" tIns="45720" rIns="91440" bIns="45720">
            <a:spAutoFit/>
          </a:bodyPr>
          <a:lstStyle/>
          <a:p>
            <a:pPr algn="ctr"/>
            <a:r>
              <a:rPr lang="en-US" sz="3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UART</a:t>
            </a: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sz="3000" i="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Universal Asynchronous Receiver / Transmitter</a:t>
            </a:r>
            <a:endParaRPr lang="en-US" sz="3000">
              <a:ln w="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41" name="TextBox 40">
            <a:extLst>
              <a:ext uri="{FF2B5EF4-FFF2-40B4-BE49-F238E27FC236}">
                <a16:creationId xmlns:a16="http://schemas.microsoft.com/office/drawing/2014/main" id="{53237FE0-5F86-4E1A-A4B4-480A10BEA58B}"/>
              </a:ext>
            </a:extLst>
          </p:cNvPr>
          <p:cNvSpPr txBox="1"/>
          <p:nvPr/>
        </p:nvSpPr>
        <p:spPr>
          <a:xfrm>
            <a:off x="-116482" y="5358507"/>
            <a:ext cx="8676282" cy="738664"/>
          </a:xfrm>
          <a:prstGeom prst="rect">
            <a:avLst/>
          </a:prstGeom>
          <a:noFill/>
        </p:spPr>
        <p:txBody>
          <a:bodyPr wrap="square">
            <a:spAutoFit/>
          </a:bodyPr>
          <a:lstStyle/>
          <a:p>
            <a:r>
              <a:rPr lang="vi-VN">
                <a:latin typeface="Roboto" panose="02000000000000000000" pitchFamily="2" charset="0"/>
              </a:rPr>
              <a:t>Trong truyền dữ liệu, nếu dữ liệu có thể được gửi đi và nhận thì sử dụng truyền song</a:t>
            </a:r>
          </a:p>
          <a:p>
            <a:r>
              <a:rPr lang="vi-VN">
                <a:latin typeface="Roboto" panose="02000000000000000000" pitchFamily="2" charset="0"/>
              </a:rPr>
              <a:t>công (duplex). Kiểu song công có thể là bán song công (half duplex) hay toàn công (full</a:t>
            </a:r>
          </a:p>
          <a:p>
            <a:r>
              <a:rPr lang="vi-VN">
                <a:latin typeface="Roboto" panose="02000000000000000000" pitchFamily="2" charset="0"/>
              </a:rPr>
              <a:t>duplex), tuỳ thuộc vào dữ liệu gửi và nhận có đồng thời hay không.</a:t>
            </a:r>
            <a:endParaRPr lang="vi-VN" b="0" i="0">
              <a:solidFill>
                <a:srgbClr val="000000"/>
              </a:solidFill>
              <a:effectLst/>
              <a:latin typeface="Roboto" panose="02000000000000000000" pitchFamily="2" charset="0"/>
            </a:endParaRPr>
          </a:p>
        </p:txBody>
      </p:sp>
      <p:sp>
        <p:nvSpPr>
          <p:cNvPr id="31" name="Google Shape;189;p12">
            <a:extLst>
              <a:ext uri="{FF2B5EF4-FFF2-40B4-BE49-F238E27FC236}">
                <a16:creationId xmlns:a16="http://schemas.microsoft.com/office/drawing/2014/main" id="{9C03154B-AB51-4C66-B59E-ECA0DAB03DD9}"/>
              </a:ext>
            </a:extLst>
          </p:cNvPr>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cs typeface="Times New Roman" panose="02020603050405020304" pitchFamily="18" charset="0"/>
              </a:rPr>
            </a:br>
            <a:r>
              <a:rPr lang="en-US" sz="1600">
                <a:latin typeface="Times New Roman" panose="02020603050405020304" pitchFamily="18" charset="0"/>
                <a:cs typeface="Times New Roman" panose="02020603050405020304" pitchFamily="18" charset="0"/>
              </a:rPr>
              <a:t>UART</a:t>
            </a:r>
            <a:endParaRPr sz="1600" dirty="0">
              <a:latin typeface="+mj-lt"/>
            </a:endParaRPr>
          </a:p>
        </p:txBody>
      </p:sp>
      <p:sp>
        <p:nvSpPr>
          <p:cNvPr id="4" name="TextBox 3">
            <a:extLst>
              <a:ext uri="{FF2B5EF4-FFF2-40B4-BE49-F238E27FC236}">
                <a16:creationId xmlns:a16="http://schemas.microsoft.com/office/drawing/2014/main" id="{7A37BA8B-C5B5-41FA-91B4-CDA12D579B01}"/>
              </a:ext>
            </a:extLst>
          </p:cNvPr>
          <p:cNvSpPr txBox="1"/>
          <p:nvPr/>
        </p:nvSpPr>
        <p:spPr>
          <a:xfrm flipH="1">
            <a:off x="2722808" y="4192850"/>
            <a:ext cx="3975101"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Mô hình các kiểu truyền dữ liệu nối tiếp</a:t>
            </a:r>
          </a:p>
        </p:txBody>
      </p:sp>
      <p:pic>
        <p:nvPicPr>
          <p:cNvPr id="28" name="Picture 27">
            <a:extLst>
              <a:ext uri="{FF2B5EF4-FFF2-40B4-BE49-F238E27FC236}">
                <a16:creationId xmlns:a16="http://schemas.microsoft.com/office/drawing/2014/main" id="{A49EDCBB-3C83-420B-BD32-72F92A7FFE97}"/>
              </a:ext>
            </a:extLst>
          </p:cNvPr>
          <p:cNvPicPr>
            <a:picLocks noChangeAspect="1"/>
          </p:cNvPicPr>
          <p:nvPr/>
        </p:nvPicPr>
        <p:blipFill>
          <a:blip r:embed="rId6"/>
          <a:stretch>
            <a:fillRect/>
          </a:stretch>
        </p:blipFill>
        <p:spPr>
          <a:xfrm>
            <a:off x="2722808" y="2042336"/>
            <a:ext cx="3543990" cy="2010710"/>
          </a:xfrm>
          <a:prstGeom prst="rect">
            <a:avLst/>
          </a:prstGeom>
        </p:spPr>
      </p:pic>
      <p:sp>
        <p:nvSpPr>
          <p:cNvPr id="8" name="TextBox 7">
            <a:extLst>
              <a:ext uri="{FF2B5EF4-FFF2-40B4-BE49-F238E27FC236}">
                <a16:creationId xmlns:a16="http://schemas.microsoft.com/office/drawing/2014/main" id="{B0EA59CE-7BFA-4C5A-83EB-5579CF2C6FD9}"/>
              </a:ext>
            </a:extLst>
          </p:cNvPr>
          <p:cNvSpPr txBox="1"/>
          <p:nvPr/>
        </p:nvSpPr>
        <p:spPr>
          <a:xfrm>
            <a:off x="3502502" y="4169642"/>
            <a:ext cx="3493591"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Kiểu truyền song công</a:t>
            </a:r>
          </a:p>
        </p:txBody>
      </p:sp>
    </p:spTree>
    <p:extLst>
      <p:ext uri="{BB962C8B-B14F-4D97-AF65-F5344CB8AC3E}">
        <p14:creationId xmlns:p14="http://schemas.microsoft.com/office/powerpoint/2010/main" val="396942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0"/>
                                  </p:stCondLst>
                                  <p:childTnLst>
                                    <p:animEffect transition="out" filter="randombar(horizontal)">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4" presetClass="exit" presetSubtype="10" fill="hold" grpId="1" nodeType="with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4" presetClass="entr" presetSubtype="1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randombar(horizontal)">
                                      <p:cBhvr>
                                        <p:cTn id="31" dur="500"/>
                                        <p:tgtEl>
                                          <p:spTgt spid="2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12</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3"/>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4"/>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99418" y="1294798"/>
            <a:ext cx="9221882" cy="630942"/>
          </a:xfrm>
          <a:prstGeom prst="rect">
            <a:avLst/>
          </a:prstGeom>
          <a:noFill/>
        </p:spPr>
        <p:txBody>
          <a:bodyPr wrap="square" lIns="91440" tIns="45720" rIns="91440" bIns="45720">
            <a:spAutoFit/>
          </a:bodyPr>
          <a:lstStyle/>
          <a:p>
            <a:pPr algn="ctr"/>
            <a:r>
              <a:rPr lang="en-US" sz="3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UART</a:t>
            </a: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sz="3000" i="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Universal Asynchronous Receiver / Transmitter</a:t>
            </a:r>
            <a:endParaRPr lang="en-US" sz="3000">
              <a:ln w="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41" name="TextBox 40">
            <a:extLst>
              <a:ext uri="{FF2B5EF4-FFF2-40B4-BE49-F238E27FC236}">
                <a16:creationId xmlns:a16="http://schemas.microsoft.com/office/drawing/2014/main" id="{53237FE0-5F86-4E1A-A4B4-480A10BEA58B}"/>
              </a:ext>
            </a:extLst>
          </p:cNvPr>
          <p:cNvSpPr txBox="1"/>
          <p:nvPr/>
        </p:nvSpPr>
        <p:spPr>
          <a:xfrm>
            <a:off x="-116482" y="5358507"/>
            <a:ext cx="8676282" cy="2031325"/>
          </a:xfrm>
          <a:prstGeom prst="rect">
            <a:avLst/>
          </a:prstGeom>
          <a:noFill/>
        </p:spPr>
        <p:txBody>
          <a:bodyPr wrap="square">
            <a:spAutoFit/>
          </a:bodyPr>
          <a:lstStyle/>
          <a:p>
            <a:r>
              <a:rPr lang="vi-VN">
                <a:latin typeface="Roboto" panose="02000000000000000000" pitchFamily="2" charset="0"/>
              </a:rPr>
              <a:t>Dữ liệu đến đầu thu chứa đựng các bit 0 và 1, thật khó để phía đầu thu để nhận biết được</a:t>
            </a:r>
          </a:p>
          <a:p>
            <a:r>
              <a:rPr lang="vi-VN">
                <a:latin typeface="Roboto" panose="02000000000000000000" pitchFamily="2" charset="0"/>
              </a:rPr>
              <a:t>dữ liệu này trừ khi giữa đầu phát và đầu thu thống nhất một tập hợp các quy luật mà nó được</a:t>
            </a:r>
          </a:p>
          <a:p>
            <a:r>
              <a:rPr lang="vi-VN">
                <a:latin typeface="Roboto" panose="02000000000000000000" pitchFamily="2" charset="0"/>
              </a:rPr>
              <a:t>gọi là giao thức. Giao thức là cách thức mà dữ liệu được đóng gói, có bao nhiêu bit liên tục</a:t>
            </a:r>
          </a:p>
          <a:p>
            <a:r>
              <a:rPr lang="vi-VN">
                <a:latin typeface="Roboto" panose="02000000000000000000" pitchFamily="2" charset="0"/>
              </a:rPr>
              <a:t>cho một ký tự và khi nào bắt đầu và dừng.</a:t>
            </a:r>
            <a:endParaRPr lang="en-US">
              <a:latin typeface="Roboto" panose="02000000000000000000" pitchFamily="2" charset="0"/>
            </a:endParaRPr>
          </a:p>
          <a:p>
            <a:endParaRPr lang="en-US">
              <a:latin typeface="Roboto" panose="02000000000000000000" pitchFamily="2" charset="0"/>
            </a:endParaRPr>
          </a:p>
          <a:p>
            <a:r>
              <a:rPr lang="vi-VN">
                <a:latin typeface="Roboto" panose="02000000000000000000" pitchFamily="2" charset="0"/>
              </a:rPr>
              <a:t>Truyền dữ liệu nối tiếp bất đồng bộ được sử dụng phổ biến cho việc truyền định hướng</a:t>
            </a:r>
          </a:p>
          <a:p>
            <a:r>
              <a:rPr lang="vi-VN">
                <a:latin typeface="Roboto" panose="02000000000000000000" pitchFamily="2" charset="0"/>
              </a:rPr>
              <a:t>ký tự. Mỗi ký tự được đặt giữa bit start và stop, đây được gọi là thiết lập khung dữ liệu. Trong</a:t>
            </a:r>
          </a:p>
          <a:p>
            <a:r>
              <a:rPr lang="vi-VN">
                <a:latin typeface="Roboto" panose="02000000000000000000" pitchFamily="2" charset="0"/>
              </a:rPr>
              <a:t>khung dữ liệu, bit start luôn luôn là 1 bit nhưng bit stop có thể là 1 hoặc 2 bit. Bit start luôn</a:t>
            </a:r>
          </a:p>
          <a:p>
            <a:r>
              <a:rPr lang="vi-VN">
                <a:latin typeface="Roboto" panose="02000000000000000000" pitchFamily="2" charset="0"/>
              </a:rPr>
              <a:t>luôn là 0 (mức thấp) và bit stop là 1 (mức cao). Hình </a:t>
            </a:r>
            <a:r>
              <a:rPr lang="en-US">
                <a:latin typeface="Roboto" panose="02000000000000000000" pitchFamily="2" charset="0"/>
              </a:rPr>
              <a:t>trên </a:t>
            </a:r>
            <a:r>
              <a:rPr lang="vi-VN">
                <a:latin typeface="Roboto" panose="02000000000000000000" pitchFamily="2" charset="0"/>
              </a:rPr>
              <a:t>mô tả cấu trúc một dữ liệu để gửi đ</a:t>
            </a:r>
            <a:r>
              <a:rPr lang="en-US">
                <a:latin typeface="Roboto" panose="02000000000000000000" pitchFamily="2" charset="0"/>
              </a:rPr>
              <a:t>i</a:t>
            </a:r>
            <a:endParaRPr lang="vi-VN">
              <a:latin typeface="Roboto" panose="02000000000000000000" pitchFamily="2" charset="0"/>
            </a:endParaRPr>
          </a:p>
        </p:txBody>
      </p:sp>
      <p:sp>
        <p:nvSpPr>
          <p:cNvPr id="31" name="Google Shape;189;p12">
            <a:extLst>
              <a:ext uri="{FF2B5EF4-FFF2-40B4-BE49-F238E27FC236}">
                <a16:creationId xmlns:a16="http://schemas.microsoft.com/office/drawing/2014/main" id="{9C03154B-AB51-4C66-B59E-ECA0DAB03DD9}"/>
              </a:ext>
            </a:extLst>
          </p:cNvPr>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cs typeface="Times New Roman" panose="02020603050405020304" pitchFamily="18" charset="0"/>
              </a:rPr>
            </a:br>
            <a:r>
              <a:rPr lang="en-US" sz="1600">
                <a:latin typeface="Times New Roman" panose="02020603050405020304" pitchFamily="18" charset="0"/>
                <a:cs typeface="Times New Roman" panose="02020603050405020304" pitchFamily="18" charset="0"/>
              </a:rPr>
              <a:t>UART</a:t>
            </a:r>
            <a:endParaRPr sz="1600" dirty="0">
              <a:latin typeface="+mj-lt"/>
            </a:endParaRPr>
          </a:p>
        </p:txBody>
      </p:sp>
      <p:sp>
        <p:nvSpPr>
          <p:cNvPr id="3" name="TextBox 2">
            <a:extLst>
              <a:ext uri="{FF2B5EF4-FFF2-40B4-BE49-F238E27FC236}">
                <a16:creationId xmlns:a16="http://schemas.microsoft.com/office/drawing/2014/main" id="{D74DD421-2403-4C8B-B23C-0820E2BFE97A}"/>
              </a:ext>
            </a:extLst>
          </p:cNvPr>
          <p:cNvSpPr txBox="1"/>
          <p:nvPr/>
        </p:nvSpPr>
        <p:spPr>
          <a:xfrm flipH="1">
            <a:off x="358733" y="1891428"/>
            <a:ext cx="3312422"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Truyền nối tiếp bất đồng bộ</a:t>
            </a:r>
          </a:p>
        </p:txBody>
      </p:sp>
      <p:sp>
        <p:nvSpPr>
          <p:cNvPr id="30" name="TextBox 29">
            <a:extLst>
              <a:ext uri="{FF2B5EF4-FFF2-40B4-BE49-F238E27FC236}">
                <a16:creationId xmlns:a16="http://schemas.microsoft.com/office/drawing/2014/main" id="{7073EBF2-9215-47B1-A829-F0C07E29380A}"/>
              </a:ext>
            </a:extLst>
          </p:cNvPr>
          <p:cNvSpPr txBox="1"/>
          <p:nvPr/>
        </p:nvSpPr>
        <p:spPr>
          <a:xfrm>
            <a:off x="404382" y="2252177"/>
            <a:ext cx="5468220" cy="400110"/>
          </a:xfrm>
          <a:prstGeom prst="rect">
            <a:avLst/>
          </a:prstGeom>
          <a:noFill/>
        </p:spPr>
        <p:txBody>
          <a:bodyPr wrap="square">
            <a:spAutoFit/>
          </a:bodyPr>
          <a:lstStyle/>
          <a:p>
            <a:pPr marL="342900" indent="-342900">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Các bit start và stop (bit bắt đầu và dừng)</a:t>
            </a:r>
          </a:p>
        </p:txBody>
      </p:sp>
      <p:pic>
        <p:nvPicPr>
          <p:cNvPr id="10" name="Picture 9">
            <a:extLst>
              <a:ext uri="{FF2B5EF4-FFF2-40B4-BE49-F238E27FC236}">
                <a16:creationId xmlns:a16="http://schemas.microsoft.com/office/drawing/2014/main" id="{C5BB4100-2794-4FE0-B197-4CE97480E0F4}"/>
              </a:ext>
            </a:extLst>
          </p:cNvPr>
          <p:cNvPicPr>
            <a:picLocks noChangeAspect="1"/>
          </p:cNvPicPr>
          <p:nvPr/>
        </p:nvPicPr>
        <p:blipFill>
          <a:blip r:embed="rId5"/>
          <a:stretch>
            <a:fillRect/>
          </a:stretch>
        </p:blipFill>
        <p:spPr>
          <a:xfrm>
            <a:off x="1503282" y="2639601"/>
            <a:ext cx="6172200" cy="1638300"/>
          </a:xfrm>
          <a:prstGeom prst="rect">
            <a:avLst/>
          </a:prstGeom>
        </p:spPr>
      </p:pic>
      <p:sp>
        <p:nvSpPr>
          <p:cNvPr id="34" name="TextBox 33">
            <a:extLst>
              <a:ext uri="{FF2B5EF4-FFF2-40B4-BE49-F238E27FC236}">
                <a16:creationId xmlns:a16="http://schemas.microsoft.com/office/drawing/2014/main" id="{14EFD7E8-A6A1-474A-B167-C756E23442A6}"/>
              </a:ext>
            </a:extLst>
          </p:cNvPr>
          <p:cNvSpPr txBox="1"/>
          <p:nvPr/>
        </p:nvSpPr>
        <p:spPr>
          <a:xfrm>
            <a:off x="2645950" y="4321381"/>
            <a:ext cx="4819650" cy="369332"/>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Cấu trúc một khung dữ liệu để gửi đi</a:t>
            </a:r>
          </a:p>
        </p:txBody>
      </p:sp>
    </p:spTree>
    <p:extLst>
      <p:ext uri="{BB962C8B-B14F-4D97-AF65-F5344CB8AC3E}">
        <p14:creationId xmlns:p14="http://schemas.microsoft.com/office/powerpoint/2010/main" val="39079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14"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500"/>
                                        <p:tgtEl>
                                          <p:spTgt spid="30"/>
                                        </p:tgtEl>
                                      </p:cBhvr>
                                    </p:animEffect>
                                  </p:childTnLst>
                                </p:cTn>
                              </p:par>
                              <p:par>
                                <p:cTn id="20" presetID="14"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13</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3"/>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4"/>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99418" y="1294798"/>
            <a:ext cx="9221882" cy="630942"/>
          </a:xfrm>
          <a:prstGeom prst="rect">
            <a:avLst/>
          </a:prstGeom>
          <a:noFill/>
        </p:spPr>
        <p:txBody>
          <a:bodyPr wrap="square" lIns="91440" tIns="45720" rIns="91440" bIns="45720">
            <a:spAutoFit/>
          </a:bodyPr>
          <a:lstStyle/>
          <a:p>
            <a:pPr algn="ctr"/>
            <a:r>
              <a:rPr lang="en-US" sz="3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UART</a:t>
            </a: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sz="3000" i="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Universal Asynchronous Receiver / Transmitter</a:t>
            </a:r>
            <a:endParaRPr lang="en-US" sz="3000">
              <a:ln w="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41" name="TextBox 40">
            <a:extLst>
              <a:ext uri="{FF2B5EF4-FFF2-40B4-BE49-F238E27FC236}">
                <a16:creationId xmlns:a16="http://schemas.microsoft.com/office/drawing/2014/main" id="{53237FE0-5F86-4E1A-A4B4-480A10BEA58B}"/>
              </a:ext>
            </a:extLst>
          </p:cNvPr>
          <p:cNvSpPr txBox="1"/>
          <p:nvPr/>
        </p:nvSpPr>
        <p:spPr>
          <a:xfrm>
            <a:off x="-116482" y="5358507"/>
            <a:ext cx="8676282" cy="1169551"/>
          </a:xfrm>
          <a:prstGeom prst="rect">
            <a:avLst/>
          </a:prstGeom>
          <a:noFill/>
        </p:spPr>
        <p:txBody>
          <a:bodyPr wrap="square">
            <a:spAutoFit/>
          </a:bodyPr>
          <a:lstStyle/>
          <a:p>
            <a:r>
              <a:rPr lang="vi-VN">
                <a:latin typeface="Roboto" panose="02000000000000000000" pitchFamily="2" charset="0"/>
              </a:rPr>
              <a:t>ví dụ gửi đi ký tự “A” có mã ASCII là 0b01000001 và chỉ sử dụng 1 bit stop.</a:t>
            </a:r>
            <a:endParaRPr lang="en-US">
              <a:latin typeface="Roboto" panose="02000000000000000000" pitchFamily="2" charset="0"/>
            </a:endParaRPr>
          </a:p>
          <a:p>
            <a:r>
              <a:rPr lang="en-US">
                <a:latin typeface="Roboto" panose="02000000000000000000" pitchFamily="2" charset="0"/>
              </a:rPr>
              <a:t>khi không có sự gửi đi dữ liệu, tín hiệu ở mức cao để đánh dấu (mark)</a:t>
            </a:r>
          </a:p>
          <a:p>
            <a:r>
              <a:rPr lang="en-US">
                <a:latin typeface="Roboto" panose="02000000000000000000" pitchFamily="2" charset="0"/>
              </a:rPr>
              <a:t>chờ sẵn sàng để bắt đầu gửi dữ liệu. “Space” là khoảch cách truyền giữa các ký tự liên tiếp.</a:t>
            </a:r>
          </a:p>
          <a:p>
            <a:r>
              <a:rPr lang="en-US">
                <a:latin typeface="Roboto" panose="02000000000000000000" pitchFamily="2" charset="0"/>
              </a:rPr>
              <a:t>Đối với bảng mã ASCII chuẩn thì các ký tự có độ dài là 7-bit, và ASCII mở rộng có độ dài</a:t>
            </a:r>
          </a:p>
          <a:p>
            <a:r>
              <a:rPr lang="en-US">
                <a:latin typeface="Roboto" panose="02000000000000000000" pitchFamily="2" charset="0"/>
              </a:rPr>
              <a:t>ký tự là 8-bit.</a:t>
            </a:r>
            <a:endParaRPr lang="vi-VN">
              <a:latin typeface="Roboto" panose="02000000000000000000" pitchFamily="2" charset="0"/>
            </a:endParaRPr>
          </a:p>
        </p:txBody>
      </p:sp>
      <p:sp>
        <p:nvSpPr>
          <p:cNvPr id="31" name="Google Shape;189;p12">
            <a:extLst>
              <a:ext uri="{FF2B5EF4-FFF2-40B4-BE49-F238E27FC236}">
                <a16:creationId xmlns:a16="http://schemas.microsoft.com/office/drawing/2014/main" id="{9C03154B-AB51-4C66-B59E-ECA0DAB03DD9}"/>
              </a:ext>
            </a:extLst>
          </p:cNvPr>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cs typeface="Times New Roman" panose="02020603050405020304" pitchFamily="18" charset="0"/>
              </a:rPr>
            </a:br>
            <a:r>
              <a:rPr lang="en-US" sz="1600">
                <a:latin typeface="Times New Roman" panose="02020603050405020304" pitchFamily="18" charset="0"/>
                <a:cs typeface="Times New Roman" panose="02020603050405020304" pitchFamily="18" charset="0"/>
              </a:rPr>
              <a:t>UART</a:t>
            </a:r>
            <a:endParaRPr sz="1600" dirty="0">
              <a:latin typeface="+mj-lt"/>
            </a:endParaRPr>
          </a:p>
        </p:txBody>
      </p:sp>
      <p:sp>
        <p:nvSpPr>
          <p:cNvPr id="3" name="TextBox 2">
            <a:extLst>
              <a:ext uri="{FF2B5EF4-FFF2-40B4-BE49-F238E27FC236}">
                <a16:creationId xmlns:a16="http://schemas.microsoft.com/office/drawing/2014/main" id="{D74DD421-2403-4C8B-B23C-0820E2BFE97A}"/>
              </a:ext>
            </a:extLst>
          </p:cNvPr>
          <p:cNvSpPr txBox="1"/>
          <p:nvPr/>
        </p:nvSpPr>
        <p:spPr>
          <a:xfrm flipH="1">
            <a:off x="358733" y="1891428"/>
            <a:ext cx="3312422"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Truyền nối tiếp bất đồng bộ</a:t>
            </a:r>
          </a:p>
        </p:txBody>
      </p:sp>
      <p:sp>
        <p:nvSpPr>
          <p:cNvPr id="30" name="TextBox 29">
            <a:extLst>
              <a:ext uri="{FF2B5EF4-FFF2-40B4-BE49-F238E27FC236}">
                <a16:creationId xmlns:a16="http://schemas.microsoft.com/office/drawing/2014/main" id="{7073EBF2-9215-47B1-A829-F0C07E29380A}"/>
              </a:ext>
            </a:extLst>
          </p:cNvPr>
          <p:cNvSpPr txBox="1"/>
          <p:nvPr/>
        </p:nvSpPr>
        <p:spPr>
          <a:xfrm>
            <a:off x="404382" y="2252177"/>
            <a:ext cx="5468220" cy="400110"/>
          </a:xfrm>
          <a:prstGeom prst="rect">
            <a:avLst/>
          </a:prstGeom>
          <a:noFill/>
        </p:spPr>
        <p:txBody>
          <a:bodyPr wrap="square">
            <a:spAutoFit/>
          </a:bodyPr>
          <a:lstStyle/>
          <a:p>
            <a:pPr marL="342900" indent="-342900">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Các bit start và stop (bit bắt đầu và dừng)</a:t>
            </a:r>
          </a:p>
        </p:txBody>
      </p:sp>
      <p:sp>
        <p:nvSpPr>
          <p:cNvPr id="34" name="TextBox 33">
            <a:extLst>
              <a:ext uri="{FF2B5EF4-FFF2-40B4-BE49-F238E27FC236}">
                <a16:creationId xmlns:a16="http://schemas.microsoft.com/office/drawing/2014/main" id="{14EFD7E8-A6A1-474A-B167-C756E23442A6}"/>
              </a:ext>
            </a:extLst>
          </p:cNvPr>
          <p:cNvSpPr txBox="1"/>
          <p:nvPr/>
        </p:nvSpPr>
        <p:spPr>
          <a:xfrm>
            <a:off x="3540734" y="3855273"/>
            <a:ext cx="4819650" cy="369332"/>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Gửi đi ký tự “A”</a:t>
            </a:r>
          </a:p>
        </p:txBody>
      </p:sp>
      <p:pic>
        <p:nvPicPr>
          <p:cNvPr id="6" name="Picture 5">
            <a:extLst>
              <a:ext uri="{FF2B5EF4-FFF2-40B4-BE49-F238E27FC236}">
                <a16:creationId xmlns:a16="http://schemas.microsoft.com/office/drawing/2014/main" id="{ADD1B1FA-C5B8-449C-B1D7-C3E00527256E}"/>
              </a:ext>
            </a:extLst>
          </p:cNvPr>
          <p:cNvPicPr>
            <a:picLocks noChangeAspect="1"/>
          </p:cNvPicPr>
          <p:nvPr/>
        </p:nvPicPr>
        <p:blipFill>
          <a:blip r:embed="rId5"/>
          <a:stretch>
            <a:fillRect/>
          </a:stretch>
        </p:blipFill>
        <p:spPr>
          <a:xfrm>
            <a:off x="1867146" y="2896252"/>
            <a:ext cx="5686425" cy="838200"/>
          </a:xfrm>
          <a:prstGeom prst="rect">
            <a:avLst/>
          </a:prstGeom>
        </p:spPr>
      </p:pic>
    </p:spTree>
    <p:extLst>
      <p:ext uri="{BB962C8B-B14F-4D97-AF65-F5344CB8AC3E}">
        <p14:creationId xmlns:p14="http://schemas.microsoft.com/office/powerpoint/2010/main" val="79949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14"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500"/>
                                        <p:tgtEl>
                                          <p:spTgt spid="3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32" name="Picture 31">
            <a:extLst>
              <a:ext uri="{FF2B5EF4-FFF2-40B4-BE49-F238E27FC236}">
                <a16:creationId xmlns:a16="http://schemas.microsoft.com/office/drawing/2014/main" id="{EB1195F0-28E7-497F-BDD2-1691D2643FD9}"/>
              </a:ext>
            </a:extLst>
          </p:cNvPr>
          <p:cNvPicPr>
            <a:picLocks noChangeAspect="1"/>
          </p:cNvPicPr>
          <p:nvPr/>
        </p:nvPicPr>
        <p:blipFill>
          <a:blip r:embed="rId3"/>
          <a:srcRect t="6692"/>
          <a:stretch>
            <a:fillRect/>
          </a:stretch>
        </p:blipFill>
        <p:spPr>
          <a:xfrm>
            <a:off x="2150140" y="2552700"/>
            <a:ext cx="4843719" cy="2136455"/>
          </a:xfrm>
          <a:custGeom>
            <a:avLst/>
            <a:gdLst>
              <a:gd name="connsiteX0" fmla="*/ 0 w 5438775"/>
              <a:gd name="connsiteY0" fmla="*/ 0 h 2319669"/>
              <a:gd name="connsiteX1" fmla="*/ 5438775 w 5438775"/>
              <a:gd name="connsiteY1" fmla="*/ 0 h 2319669"/>
              <a:gd name="connsiteX2" fmla="*/ 5438775 w 5438775"/>
              <a:gd name="connsiteY2" fmla="*/ 2319669 h 2319669"/>
              <a:gd name="connsiteX3" fmla="*/ 0 w 5438775"/>
              <a:gd name="connsiteY3" fmla="*/ 2319669 h 2319669"/>
            </a:gdLst>
            <a:ahLst/>
            <a:cxnLst>
              <a:cxn ang="0">
                <a:pos x="connsiteX0" y="connsiteY0"/>
              </a:cxn>
              <a:cxn ang="0">
                <a:pos x="connsiteX1" y="connsiteY1"/>
              </a:cxn>
              <a:cxn ang="0">
                <a:pos x="connsiteX2" y="connsiteY2"/>
              </a:cxn>
              <a:cxn ang="0">
                <a:pos x="connsiteX3" y="connsiteY3"/>
              </a:cxn>
            </a:cxnLst>
            <a:rect l="l" t="t" r="r" b="b"/>
            <a:pathLst>
              <a:path w="5438775" h="2319669">
                <a:moveTo>
                  <a:pt x="0" y="0"/>
                </a:moveTo>
                <a:lnTo>
                  <a:pt x="5438775" y="0"/>
                </a:lnTo>
                <a:lnTo>
                  <a:pt x="5438775" y="2319669"/>
                </a:lnTo>
                <a:lnTo>
                  <a:pt x="0" y="2319669"/>
                </a:lnTo>
                <a:close/>
              </a:path>
            </a:pathLst>
          </a:custGeom>
        </p:spPr>
      </p:pic>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14</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4"/>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5"/>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99418" y="1294798"/>
            <a:ext cx="9221882" cy="630942"/>
          </a:xfrm>
          <a:prstGeom prst="rect">
            <a:avLst/>
          </a:prstGeom>
          <a:noFill/>
        </p:spPr>
        <p:txBody>
          <a:bodyPr wrap="square" lIns="91440" tIns="45720" rIns="91440" bIns="45720">
            <a:spAutoFit/>
          </a:bodyPr>
          <a:lstStyle/>
          <a:p>
            <a:pPr algn="ctr"/>
            <a:r>
              <a:rPr lang="en-US" sz="3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UART</a:t>
            </a: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sz="3000" i="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Universal Asynchronous Receiver / Transmitter</a:t>
            </a:r>
            <a:endParaRPr lang="en-US" sz="3000">
              <a:ln w="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41" name="TextBox 40">
            <a:extLst>
              <a:ext uri="{FF2B5EF4-FFF2-40B4-BE49-F238E27FC236}">
                <a16:creationId xmlns:a16="http://schemas.microsoft.com/office/drawing/2014/main" id="{53237FE0-5F86-4E1A-A4B4-480A10BEA58B}"/>
              </a:ext>
            </a:extLst>
          </p:cNvPr>
          <p:cNvSpPr txBox="1"/>
          <p:nvPr/>
        </p:nvSpPr>
        <p:spPr>
          <a:xfrm>
            <a:off x="-116482" y="5358507"/>
            <a:ext cx="9870082" cy="1815882"/>
          </a:xfrm>
          <a:prstGeom prst="rect">
            <a:avLst/>
          </a:prstGeom>
          <a:noFill/>
        </p:spPr>
        <p:txBody>
          <a:bodyPr wrap="square">
            <a:spAutoFit/>
          </a:bodyPr>
          <a:lstStyle/>
          <a:p>
            <a:r>
              <a:rPr lang="vi-VN">
                <a:latin typeface="Roboto" panose="02000000000000000000" pitchFamily="2" charset="0"/>
              </a:rPr>
              <a:t>Trong một vài hệ thống, bit parity (bit kiểm tra chẵn lẻ) của một byte ký tự được đính</a:t>
            </a:r>
          </a:p>
          <a:p>
            <a:r>
              <a:rPr lang="vi-VN">
                <a:latin typeface="Roboto" panose="02000000000000000000" pitchFamily="2" charset="0"/>
              </a:rPr>
              <a:t>kèm trong khung dữ liệu hợp lệ để duy trì sự toàn vẹn của dữ liệu. Điều này có nghĩa là đối</a:t>
            </a:r>
          </a:p>
          <a:p>
            <a:r>
              <a:rPr lang="vi-VN">
                <a:latin typeface="Roboto" panose="02000000000000000000" pitchFamily="2" charset="0"/>
              </a:rPr>
              <a:t>với mỗi ký tự (7-bit hoặc 8-bit) chúng ta có một bit parity đơn thêm vào. Bit parity có thể là</a:t>
            </a:r>
          </a:p>
          <a:p>
            <a:r>
              <a:rPr lang="vi-VN">
                <a:latin typeface="Roboto" panose="02000000000000000000" pitchFamily="2" charset="0"/>
              </a:rPr>
              <a:t>lẻ hoặc chẵn. Trong trường hợp bit parity lẻ thì tổng số các bit 1 trong các bit dữ liệu, bao</a:t>
            </a:r>
          </a:p>
          <a:p>
            <a:r>
              <a:rPr lang="vi-VN">
                <a:latin typeface="Roboto" panose="02000000000000000000" pitchFamily="2" charset="0"/>
              </a:rPr>
              <a:t>gồm cả bit parity, sẽ là lẻ và bit parity lẻ bằng 1. Tương tự, bit parity chẵn thì tổng số các bit</a:t>
            </a:r>
          </a:p>
          <a:p>
            <a:r>
              <a:rPr lang="vi-VN">
                <a:latin typeface="Roboto" panose="02000000000000000000" pitchFamily="2" charset="0"/>
              </a:rPr>
              <a:t>1, bao gồm cả bit parity, sẽ là chẵn. Ví dụ, mã ASCII của “A” là 0b0100 0001, sẽ có bit parity</a:t>
            </a:r>
          </a:p>
          <a:p>
            <a:r>
              <a:rPr lang="vi-VN">
                <a:latin typeface="Roboto" panose="02000000000000000000" pitchFamily="2" charset="0"/>
              </a:rPr>
              <a:t>chẵn bằng 0. Các vi mạch UART cho phép lập trình chọn parity chẵn, lẻ hoặc không có bit</a:t>
            </a:r>
          </a:p>
          <a:p>
            <a:r>
              <a:rPr lang="vi-VN">
                <a:latin typeface="Roboto" panose="02000000000000000000" pitchFamily="2" charset="0"/>
              </a:rPr>
              <a:t>kiểm tra parity.</a:t>
            </a:r>
          </a:p>
        </p:txBody>
      </p:sp>
      <p:sp>
        <p:nvSpPr>
          <p:cNvPr id="31" name="Google Shape;189;p12">
            <a:extLst>
              <a:ext uri="{FF2B5EF4-FFF2-40B4-BE49-F238E27FC236}">
                <a16:creationId xmlns:a16="http://schemas.microsoft.com/office/drawing/2014/main" id="{9C03154B-AB51-4C66-B59E-ECA0DAB03DD9}"/>
              </a:ext>
            </a:extLst>
          </p:cNvPr>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cs typeface="Times New Roman" panose="02020603050405020304" pitchFamily="18" charset="0"/>
              </a:rPr>
            </a:br>
            <a:r>
              <a:rPr lang="en-US" sz="1600">
                <a:latin typeface="Times New Roman" panose="02020603050405020304" pitchFamily="18" charset="0"/>
                <a:cs typeface="Times New Roman" panose="02020603050405020304" pitchFamily="18" charset="0"/>
              </a:rPr>
              <a:t>UART</a:t>
            </a:r>
            <a:endParaRPr sz="1600" dirty="0">
              <a:latin typeface="+mj-lt"/>
            </a:endParaRPr>
          </a:p>
        </p:txBody>
      </p:sp>
      <p:sp>
        <p:nvSpPr>
          <p:cNvPr id="3" name="TextBox 2">
            <a:extLst>
              <a:ext uri="{FF2B5EF4-FFF2-40B4-BE49-F238E27FC236}">
                <a16:creationId xmlns:a16="http://schemas.microsoft.com/office/drawing/2014/main" id="{D74DD421-2403-4C8B-B23C-0820E2BFE97A}"/>
              </a:ext>
            </a:extLst>
          </p:cNvPr>
          <p:cNvSpPr txBox="1"/>
          <p:nvPr/>
        </p:nvSpPr>
        <p:spPr>
          <a:xfrm flipH="1">
            <a:off x="358733" y="1891428"/>
            <a:ext cx="3312422"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Truyền nối tiếp bất đồng bộ</a:t>
            </a:r>
          </a:p>
        </p:txBody>
      </p:sp>
      <p:sp>
        <p:nvSpPr>
          <p:cNvPr id="30" name="TextBox 29">
            <a:extLst>
              <a:ext uri="{FF2B5EF4-FFF2-40B4-BE49-F238E27FC236}">
                <a16:creationId xmlns:a16="http://schemas.microsoft.com/office/drawing/2014/main" id="{7073EBF2-9215-47B1-A829-F0C07E29380A}"/>
              </a:ext>
            </a:extLst>
          </p:cNvPr>
          <p:cNvSpPr txBox="1"/>
          <p:nvPr/>
        </p:nvSpPr>
        <p:spPr>
          <a:xfrm>
            <a:off x="404382" y="2252177"/>
            <a:ext cx="5468220" cy="400110"/>
          </a:xfrm>
          <a:prstGeom prst="rect">
            <a:avLst/>
          </a:prstGeom>
          <a:noFill/>
        </p:spPr>
        <p:txBody>
          <a:bodyPr wrap="square">
            <a:spAutoFit/>
          </a:bodyPr>
          <a:lstStyle/>
          <a:p>
            <a:pPr marL="342900" indent="-342900">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Các bit start và stop, parity.</a:t>
            </a:r>
          </a:p>
        </p:txBody>
      </p:sp>
    </p:spTree>
    <p:extLst>
      <p:ext uri="{BB962C8B-B14F-4D97-AF65-F5344CB8AC3E}">
        <p14:creationId xmlns:p14="http://schemas.microsoft.com/office/powerpoint/2010/main" val="84806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14"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500"/>
                                        <p:tgtEl>
                                          <p:spTgt spid="30"/>
                                        </p:tgtEl>
                                      </p:cBhvr>
                                    </p:animEffect>
                                  </p:childTnLst>
                                </p:cTn>
                              </p:par>
                              <p:par>
                                <p:cTn id="20" presetID="14" presetClass="entr" presetSubtype="1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randombar(horizontal)">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15</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3"/>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4"/>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99418" y="1294798"/>
            <a:ext cx="9221882" cy="630942"/>
          </a:xfrm>
          <a:prstGeom prst="rect">
            <a:avLst/>
          </a:prstGeom>
          <a:noFill/>
        </p:spPr>
        <p:txBody>
          <a:bodyPr wrap="square" lIns="91440" tIns="45720" rIns="91440" bIns="45720">
            <a:spAutoFit/>
          </a:bodyPr>
          <a:lstStyle/>
          <a:p>
            <a:pPr algn="ctr"/>
            <a:r>
              <a:rPr lang="en-US" sz="3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UART</a:t>
            </a: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sz="3000" i="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Universal Asynchronous Receiver / Transmitter</a:t>
            </a:r>
            <a:endParaRPr lang="en-US" sz="3000">
              <a:ln w="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31" name="Google Shape;189;p12">
            <a:extLst>
              <a:ext uri="{FF2B5EF4-FFF2-40B4-BE49-F238E27FC236}">
                <a16:creationId xmlns:a16="http://schemas.microsoft.com/office/drawing/2014/main" id="{9C03154B-AB51-4C66-B59E-ECA0DAB03DD9}"/>
              </a:ext>
            </a:extLst>
          </p:cNvPr>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cs typeface="Times New Roman" panose="02020603050405020304" pitchFamily="18" charset="0"/>
              </a:rPr>
            </a:br>
            <a:r>
              <a:rPr lang="en-US" sz="1600">
                <a:latin typeface="Times New Roman" panose="02020603050405020304" pitchFamily="18" charset="0"/>
                <a:cs typeface="Times New Roman" panose="02020603050405020304" pitchFamily="18" charset="0"/>
              </a:rPr>
              <a:t>UART</a:t>
            </a:r>
            <a:endParaRPr sz="1600" dirty="0">
              <a:latin typeface="+mj-lt"/>
            </a:endParaRPr>
          </a:p>
        </p:txBody>
      </p:sp>
      <p:sp>
        <p:nvSpPr>
          <p:cNvPr id="3" name="TextBox 2">
            <a:extLst>
              <a:ext uri="{FF2B5EF4-FFF2-40B4-BE49-F238E27FC236}">
                <a16:creationId xmlns:a16="http://schemas.microsoft.com/office/drawing/2014/main" id="{D74DD421-2403-4C8B-B23C-0820E2BFE97A}"/>
              </a:ext>
            </a:extLst>
          </p:cNvPr>
          <p:cNvSpPr txBox="1"/>
          <p:nvPr/>
        </p:nvSpPr>
        <p:spPr>
          <a:xfrm flipH="1">
            <a:off x="529843" y="1858042"/>
            <a:ext cx="5064167" cy="584775"/>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Baud rate (tốc độ truyền)</a:t>
            </a:r>
          </a:p>
        </p:txBody>
      </p:sp>
      <p:sp>
        <p:nvSpPr>
          <p:cNvPr id="28" name="TextBox 27">
            <a:extLst>
              <a:ext uri="{FF2B5EF4-FFF2-40B4-BE49-F238E27FC236}">
                <a16:creationId xmlns:a16="http://schemas.microsoft.com/office/drawing/2014/main" id="{5707E5C9-5A86-4ED4-B571-E9E0E17BC1A9}"/>
              </a:ext>
            </a:extLst>
          </p:cNvPr>
          <p:cNvSpPr txBox="1"/>
          <p:nvPr/>
        </p:nvSpPr>
        <p:spPr>
          <a:xfrm>
            <a:off x="985259" y="2398633"/>
            <a:ext cx="8158741" cy="2246769"/>
          </a:xfrm>
          <a:prstGeom prst="rect">
            <a:avLst/>
          </a:prstGeom>
          <a:noFill/>
        </p:spPr>
        <p:txBody>
          <a:bodyPr wrap="square">
            <a:spAutoFit/>
          </a:bodyPr>
          <a:lstStyle/>
          <a:p>
            <a:r>
              <a:rPr lang="vi-VN" sz="2800">
                <a:latin typeface="+mj-lt"/>
              </a:rPr>
              <a:t>Tốc độ truyền dữ liệu liệu nối tiếp có đơn vị là bps. Mở rộng hơn thuật ngữ được sử</a:t>
            </a:r>
            <a:r>
              <a:rPr lang="en-US" sz="2800">
                <a:latin typeface="+mj-lt"/>
              </a:rPr>
              <a:t> </a:t>
            </a:r>
            <a:r>
              <a:rPr lang="vi-VN" sz="2800">
                <a:latin typeface="+mj-lt"/>
              </a:rPr>
              <a:t>dụng cho bps là baud.</a:t>
            </a:r>
            <a:endParaRPr lang="en-US" sz="2800">
              <a:latin typeface="+mj-lt"/>
            </a:endParaRPr>
          </a:p>
          <a:p>
            <a:r>
              <a:rPr lang="en-US" sz="2800">
                <a:latin typeface="Times New Roman" panose="02020603050405020304" pitchFamily="18" charset="0"/>
                <a:cs typeface="Times New Roman" panose="02020603050405020304" pitchFamily="18" charset="0"/>
              </a:rPr>
              <a:t>Vd: 9600 baud </a:t>
            </a:r>
            <a:r>
              <a:rPr lang="en-US" sz="2800">
                <a:latin typeface="Times New Roman" panose="02020603050405020304" pitchFamily="18" charset="0"/>
                <a:cs typeface="Times New Roman" panose="02020603050405020304" pitchFamily="18" charset="0"/>
                <a:sym typeface="Wingdings" panose="05000000000000000000" pitchFamily="2" charset="2"/>
              </a:rPr>
              <a:t>9600 bit/s</a:t>
            </a:r>
          </a:p>
          <a:p>
            <a:endParaRPr lang="en-US" sz="2800">
              <a:latin typeface="+mj-lt"/>
              <a:sym typeface="Wingdings" panose="05000000000000000000" pitchFamily="2" charset="2"/>
            </a:endParaRPr>
          </a:p>
          <a:p>
            <a:endParaRPr lang="en-US" sz="2800">
              <a:latin typeface="+mj-lt"/>
            </a:endParaRPr>
          </a:p>
        </p:txBody>
      </p:sp>
      <p:sp>
        <p:nvSpPr>
          <p:cNvPr id="33" name="TextBox 32">
            <a:extLst>
              <a:ext uri="{FF2B5EF4-FFF2-40B4-BE49-F238E27FC236}">
                <a16:creationId xmlns:a16="http://schemas.microsoft.com/office/drawing/2014/main" id="{787CD7CF-1B60-4AEB-9C04-0D61EE0FF6E1}"/>
              </a:ext>
            </a:extLst>
          </p:cNvPr>
          <p:cNvSpPr txBox="1"/>
          <p:nvPr/>
        </p:nvSpPr>
        <p:spPr>
          <a:xfrm>
            <a:off x="1789806" y="2420725"/>
            <a:ext cx="7259903" cy="2246769"/>
          </a:xfrm>
          <a:prstGeom prst="rect">
            <a:avLst/>
          </a:prstGeom>
          <a:noFill/>
        </p:spPr>
        <p:txBody>
          <a:bodyPr wrap="square">
            <a:spAutoFit/>
          </a:bodyPr>
          <a:lstStyle/>
          <a:p>
            <a:r>
              <a:rPr lang="vi-VN" sz="2800">
                <a:latin typeface="+mj-lt"/>
              </a:rPr>
              <a:t>Tốc độ truyền dữ liệu nối tiếp tuỳ thuộc vào khả năng của cổng truyền trên máy tính, có</a:t>
            </a:r>
            <a:r>
              <a:rPr lang="en-US" sz="2800">
                <a:latin typeface="+mj-lt"/>
              </a:rPr>
              <a:t> </a:t>
            </a:r>
            <a:r>
              <a:rPr lang="vi-VN" sz="2800">
                <a:latin typeface="+mj-lt"/>
              </a:rPr>
              <a:t>thể là 100 bps, 1200 bps, 2400 bps, 4800 bps, 9600 bps, ..., 56 kbps. Khả năng truyền dữ liệu</a:t>
            </a:r>
            <a:r>
              <a:rPr lang="en-US" sz="2800">
                <a:latin typeface="+mj-lt"/>
              </a:rPr>
              <a:t> </a:t>
            </a:r>
            <a:r>
              <a:rPr lang="vi-VN" sz="2800">
                <a:latin typeface="+mj-lt"/>
              </a:rPr>
              <a:t>nối tiếp bất đồng bộ có thể lên tới 100 kbps.</a:t>
            </a:r>
            <a:endParaRPr lang="en-US" sz="2800">
              <a:latin typeface="+mj-lt"/>
            </a:endParaRPr>
          </a:p>
        </p:txBody>
      </p:sp>
    </p:spTree>
    <p:extLst>
      <p:ext uri="{BB962C8B-B14F-4D97-AF65-F5344CB8AC3E}">
        <p14:creationId xmlns:p14="http://schemas.microsoft.com/office/powerpoint/2010/main" val="293808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14" presetClass="entr" presetSubtype="10" fill="hold" nodeType="with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9" dur="500"/>
                                        <p:tgtEl>
                                          <p:spTgt spid="28">
                                            <p:txEl>
                                              <p:pRg st="0" end="0"/>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22" dur="500"/>
                                        <p:tgtEl>
                                          <p:spTgt spid="2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grpId="0" nodeType="clickEffect">
                                  <p:stCondLst>
                                    <p:cond delay="0"/>
                                  </p:stCondLst>
                                  <p:childTnLst>
                                    <p:animEffect transition="out" filter="randombar(horizontal)">
                                      <p:cBhvr>
                                        <p:cTn id="26" dur="500"/>
                                        <p:tgtEl>
                                          <p:spTgt spid="28">
                                            <p:txEl>
                                              <p:pRg st="0" end="0"/>
                                            </p:txEl>
                                          </p:spTgt>
                                        </p:tgtEl>
                                      </p:cBhvr>
                                    </p:animEffect>
                                    <p:set>
                                      <p:cBhvr>
                                        <p:cTn id="27" dur="1" fill="hold">
                                          <p:stCondLst>
                                            <p:cond delay="499"/>
                                          </p:stCondLst>
                                        </p:cTn>
                                        <p:tgtEl>
                                          <p:spTgt spid="28">
                                            <p:txEl>
                                              <p:pRg st="0" end="0"/>
                                            </p:txEl>
                                          </p:spTgt>
                                        </p:tgtEl>
                                        <p:attrNameLst>
                                          <p:attrName>style.visibility</p:attrName>
                                        </p:attrNameLst>
                                      </p:cBhvr>
                                      <p:to>
                                        <p:strVal val="hidden"/>
                                      </p:to>
                                    </p:set>
                                  </p:childTnLst>
                                </p:cTn>
                              </p:par>
                              <p:par>
                                <p:cTn id="28" presetID="14" presetClass="exit" presetSubtype="10" fill="hold" grpId="0" nodeType="withEffect">
                                  <p:stCondLst>
                                    <p:cond delay="0"/>
                                  </p:stCondLst>
                                  <p:childTnLst>
                                    <p:animEffect transition="out" filter="randombar(horizontal)">
                                      <p:cBhvr>
                                        <p:cTn id="29" dur="500"/>
                                        <p:tgtEl>
                                          <p:spTgt spid="28">
                                            <p:txEl>
                                              <p:pRg st="1" end="1"/>
                                            </p:txEl>
                                          </p:spTgt>
                                        </p:tgtEl>
                                      </p:cBhvr>
                                    </p:animEffect>
                                    <p:set>
                                      <p:cBhvr>
                                        <p:cTn id="30" dur="1" fill="hold">
                                          <p:stCondLst>
                                            <p:cond delay="499"/>
                                          </p:stCondLst>
                                        </p:cTn>
                                        <p:tgtEl>
                                          <p:spTgt spid="28">
                                            <p:txEl>
                                              <p:pRg st="1" end="1"/>
                                            </p:txEl>
                                          </p:spTgt>
                                        </p:tgtEl>
                                        <p:attrNameLst>
                                          <p:attrName>style.visibility</p:attrName>
                                        </p:attrNameLst>
                                      </p:cBhvr>
                                      <p:to>
                                        <p:strVal val="hidden"/>
                                      </p:to>
                                    </p:set>
                                  </p:childTnLst>
                                </p:cTn>
                              </p:par>
                              <p:par>
                                <p:cTn id="31" presetID="14" presetClass="entr" presetSubtype="10" fill="hold" nodeType="withEffect">
                                  <p:stCondLst>
                                    <p:cond delay="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randombar(horizontal)">
                                      <p:cBhvr>
                                        <p:cTn id="3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597925" y="3173600"/>
            <a:ext cx="4094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GIỚI THIỆU LINH KIỆN VÀ </a:t>
            </a:r>
            <a:br>
              <a:rPr lang="vi-VN" dirty="0"/>
            </a:br>
            <a:r>
              <a:rPr lang="vi-VN" dirty="0"/>
              <a:t>PHẦN MỀM </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235767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11" name="Picture 10">
            <a:extLst>
              <a:ext uri="{FF2B5EF4-FFF2-40B4-BE49-F238E27FC236}">
                <a16:creationId xmlns:a16="http://schemas.microsoft.com/office/drawing/2014/main" id="{271A6F22-B13E-4D1D-933F-B015F04F0260}"/>
              </a:ext>
            </a:extLst>
          </p:cNvPr>
          <p:cNvPicPr>
            <a:picLocks noChangeAspect="1"/>
          </p:cNvPicPr>
          <p:nvPr/>
        </p:nvPicPr>
        <p:blipFill>
          <a:blip r:embed="rId3"/>
          <a:srcRect r="15570"/>
          <a:stretch>
            <a:fillRect/>
          </a:stretch>
        </p:blipFill>
        <p:spPr>
          <a:xfrm>
            <a:off x="2920999" y="1393961"/>
            <a:ext cx="4614335" cy="3242539"/>
          </a:xfrm>
          <a:custGeom>
            <a:avLst/>
            <a:gdLst>
              <a:gd name="connsiteX0" fmla="*/ 0 w 4683008"/>
              <a:gd name="connsiteY0" fmla="*/ 0 h 3119967"/>
              <a:gd name="connsiteX1" fmla="*/ 4683008 w 4683008"/>
              <a:gd name="connsiteY1" fmla="*/ 0 h 3119967"/>
              <a:gd name="connsiteX2" fmla="*/ 4683008 w 4683008"/>
              <a:gd name="connsiteY2" fmla="*/ 3119967 h 3119967"/>
              <a:gd name="connsiteX3" fmla="*/ 0 w 4683008"/>
              <a:gd name="connsiteY3" fmla="*/ 3119967 h 3119967"/>
            </a:gdLst>
            <a:ahLst/>
            <a:cxnLst>
              <a:cxn ang="0">
                <a:pos x="connsiteX0" y="connsiteY0"/>
              </a:cxn>
              <a:cxn ang="0">
                <a:pos x="connsiteX1" y="connsiteY1"/>
              </a:cxn>
              <a:cxn ang="0">
                <a:pos x="connsiteX2" y="connsiteY2"/>
              </a:cxn>
              <a:cxn ang="0">
                <a:pos x="connsiteX3" y="connsiteY3"/>
              </a:cxn>
            </a:cxnLst>
            <a:rect l="l" t="t" r="r" b="b"/>
            <a:pathLst>
              <a:path w="4683008" h="3119967">
                <a:moveTo>
                  <a:pt x="0" y="0"/>
                </a:moveTo>
                <a:lnTo>
                  <a:pt x="4683008" y="0"/>
                </a:lnTo>
                <a:lnTo>
                  <a:pt x="4683008" y="3119967"/>
                </a:lnTo>
                <a:lnTo>
                  <a:pt x="0" y="3119967"/>
                </a:lnTo>
                <a:close/>
              </a:path>
            </a:pathLst>
          </a:custGeom>
        </p:spPr>
      </p:pic>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Kit RF Thu </a:t>
            </a:r>
            <a:r>
              <a:rPr lang="vi-VN"/>
              <a:t>Phát Wifi</a:t>
            </a:r>
            <a:r>
              <a:rPr lang="en-US"/>
              <a:t> </a:t>
            </a:r>
            <a:r>
              <a:rPr lang="en-US">
                <a:latin typeface="Times New Roman" panose="02020603050405020304" pitchFamily="18" charset="0"/>
                <a:cs typeface="Times New Roman" panose="02020603050405020304" pitchFamily="18" charset="0"/>
              </a:rPr>
              <a:t>Node MCU</a:t>
            </a:r>
            <a:r>
              <a:rPr lang="vi-VN"/>
              <a:t> ESP8266</a:t>
            </a:r>
            <a:r>
              <a:rPr lang="en-US"/>
              <a:t> MOD AI-Thinker</a:t>
            </a:r>
            <a:endParaRPr lang="vi-VN"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0" name="TextBox 9">
            <a:extLst>
              <a:ext uri="{FF2B5EF4-FFF2-40B4-BE49-F238E27FC236}">
                <a16:creationId xmlns:a16="http://schemas.microsoft.com/office/drawing/2014/main" id="{381BA3FC-EB81-435A-9534-280ACEB7B8E3}"/>
              </a:ext>
            </a:extLst>
          </p:cNvPr>
          <p:cNvSpPr txBox="1"/>
          <p:nvPr/>
        </p:nvSpPr>
        <p:spPr>
          <a:xfrm>
            <a:off x="433316" y="1596572"/>
            <a:ext cx="3645198" cy="1992661"/>
          </a:xfrm>
          <a:prstGeom prst="rect">
            <a:avLst/>
          </a:prstGeom>
          <a:noFill/>
        </p:spPr>
        <p:txBody>
          <a:bodyPr wrap="square" rtlCol="0">
            <a:spAutoFit/>
          </a:bodyPr>
          <a:lstStyle/>
          <a:p>
            <a:pPr>
              <a:lnSpc>
                <a:spcPct val="150000"/>
              </a:lnSpc>
              <a:tabLst>
                <a:tab pos="5638800" algn="r"/>
              </a:tabLst>
            </a:pPr>
            <a:endParaRPr lang="vi-VN" dirty="0">
              <a:effectLst/>
              <a:latin typeface="Times New Roman" panose="02020603050405020304" pitchFamily="18" charset="0"/>
              <a:ea typeface="SimSun" panose="02010600030101010101" pitchFamily="2" charset="-122"/>
            </a:endParaRPr>
          </a:p>
          <a:p>
            <a:pPr marL="285750" indent="-285750">
              <a:lnSpc>
                <a:spcPct val="150000"/>
              </a:lnSpc>
              <a:buFont typeface="Arial" panose="020B0604020202020204" pitchFamily="34" charset="0"/>
              <a:buChar char="•"/>
              <a:tabLst>
                <a:tab pos="5638800" algn="r"/>
              </a:tabLst>
            </a:pPr>
            <a:r>
              <a:rPr lang="fr-FR" dirty="0" err="1">
                <a:solidFill>
                  <a:srgbClr val="000000"/>
                </a:solidFill>
                <a:effectLst/>
                <a:latin typeface="Times New Roman" panose="02020603050405020304" pitchFamily="18" charset="0"/>
                <a:ea typeface="SimSun" panose="02010600030101010101" pitchFamily="2" charset="-122"/>
              </a:rPr>
              <a:t>Tích</a:t>
            </a:r>
            <a:r>
              <a:rPr lang="fr-FR" dirty="0">
                <a:solidFill>
                  <a:srgbClr val="000000"/>
                </a:solidFill>
                <a:effectLst/>
                <a:latin typeface="Times New Roman" panose="02020603050405020304" pitchFamily="18" charset="0"/>
                <a:ea typeface="SimSun" panose="02010600030101010101" pitchFamily="2" charset="-122"/>
              </a:rPr>
              <a:t> </a:t>
            </a:r>
            <a:r>
              <a:rPr lang="fr-FR" err="1">
                <a:solidFill>
                  <a:srgbClr val="000000"/>
                </a:solidFill>
                <a:effectLst/>
                <a:latin typeface="Times New Roman" panose="02020603050405020304" pitchFamily="18" charset="0"/>
                <a:ea typeface="SimSun" panose="02010600030101010101" pitchFamily="2" charset="-122"/>
              </a:rPr>
              <a:t>hợp</a:t>
            </a:r>
            <a:r>
              <a:rPr lang="fr-FR">
                <a:solidFill>
                  <a:srgbClr val="000000"/>
                </a:solidFill>
                <a:effectLst/>
                <a:latin typeface="Times New Roman" panose="02020603050405020304" pitchFamily="18" charset="0"/>
                <a:ea typeface="SimSun" panose="02010600030101010101" pitchFamily="2" charset="-122"/>
              </a:rPr>
              <a:t> Wi-Fi 2.4Ghz</a:t>
            </a:r>
            <a:endParaRPr lang="vi-VN" dirty="0">
              <a:effectLst/>
              <a:latin typeface="Times New Roman" panose="02020603050405020304" pitchFamily="18" charset="0"/>
              <a:ea typeface="SimSun" panose="02010600030101010101" pitchFamily="2" charset="-122"/>
            </a:endParaRPr>
          </a:p>
          <a:p>
            <a:pPr marL="285750" indent="-285750">
              <a:lnSpc>
                <a:spcPct val="150000"/>
              </a:lnSpc>
              <a:buFont typeface="Arial" panose="020B0604020202020204" pitchFamily="34" charset="0"/>
              <a:buChar char="•"/>
              <a:tabLst>
                <a:tab pos="5638800" algn="r"/>
              </a:tabLst>
            </a:pPr>
            <a:r>
              <a:rPr lang="en-US" dirty="0" err="1">
                <a:solidFill>
                  <a:srgbClr val="000000"/>
                </a:solidFill>
                <a:effectLst/>
                <a:latin typeface="Times New Roman" panose="02020603050405020304" pitchFamily="18" charset="0"/>
                <a:ea typeface="SimSun" panose="02010600030101010101" pitchFamily="2" charset="-122"/>
              </a:rPr>
              <a:t>Nguồn</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vào</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Cấp</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nguồn</a:t>
            </a:r>
            <a:r>
              <a:rPr lang="en-US" dirty="0">
                <a:solidFill>
                  <a:srgbClr val="000000"/>
                </a:solidFill>
                <a:effectLst/>
                <a:latin typeface="Times New Roman" panose="02020603050405020304" pitchFamily="18" charset="0"/>
                <a:ea typeface="SimSun" panose="02010600030101010101" pitchFamily="2" charset="-122"/>
              </a:rPr>
              <a:t> 5V </a:t>
            </a:r>
            <a:r>
              <a:rPr lang="en-US" dirty="0" err="1">
                <a:solidFill>
                  <a:srgbClr val="000000"/>
                </a:solidFill>
                <a:effectLst/>
                <a:latin typeface="Times New Roman" panose="02020603050405020304" pitchFamily="18" charset="0"/>
                <a:ea typeface="SimSun" panose="02010600030101010101" pitchFamily="2" charset="-122"/>
              </a:rPr>
              <a:t>và</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chương</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trình</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thông</a:t>
            </a:r>
            <a:r>
              <a:rPr lang="en-US" dirty="0">
                <a:solidFill>
                  <a:srgbClr val="000000"/>
                </a:solidFill>
                <a:effectLst/>
                <a:latin typeface="Times New Roman" panose="02020603050405020304" pitchFamily="18" charset="0"/>
                <a:ea typeface="SimSun" panose="02010600030101010101" pitchFamily="2" charset="-122"/>
              </a:rPr>
              <a:t> qua </a:t>
            </a:r>
            <a:r>
              <a:rPr lang="en-US" dirty="0" err="1">
                <a:solidFill>
                  <a:srgbClr val="000000"/>
                </a:solidFill>
                <a:effectLst/>
                <a:latin typeface="Times New Roman" panose="02020603050405020304" pitchFamily="18" charset="0"/>
                <a:ea typeface="SimSun" panose="02010600030101010101" pitchFamily="2" charset="-122"/>
              </a:rPr>
              <a:t>cổng</a:t>
            </a:r>
            <a:r>
              <a:rPr lang="en-US" dirty="0">
                <a:solidFill>
                  <a:srgbClr val="000000"/>
                </a:solidFill>
                <a:effectLst/>
                <a:latin typeface="Times New Roman" panose="02020603050405020304" pitchFamily="18" charset="0"/>
                <a:ea typeface="SimSun" panose="02010600030101010101" pitchFamily="2" charset="-122"/>
              </a:rPr>
              <a:t> </a:t>
            </a:r>
            <a:r>
              <a:rPr lang="en-US">
                <a:solidFill>
                  <a:srgbClr val="000000"/>
                </a:solidFill>
                <a:effectLst/>
                <a:latin typeface="Times New Roman" panose="02020603050405020304" pitchFamily="18" charset="0"/>
                <a:ea typeface="SimSun" panose="02010600030101010101" pitchFamily="2" charset="-122"/>
              </a:rPr>
              <a:t>USB.</a:t>
            </a:r>
            <a:endParaRPr lang="vi-VN" dirty="0">
              <a:effectLst/>
              <a:latin typeface="Times New Roman" panose="02020603050405020304" pitchFamily="18" charset="0"/>
              <a:ea typeface="SimSun" panose="02010600030101010101" pitchFamily="2" charset="-122"/>
            </a:endParaRPr>
          </a:p>
          <a:p>
            <a:pPr marL="285750" indent="-285750">
              <a:lnSpc>
                <a:spcPct val="150000"/>
              </a:lnSpc>
              <a:buFont typeface="Arial" panose="020B0604020202020204" pitchFamily="34" charset="0"/>
              <a:buChar char="•"/>
              <a:tabLst>
                <a:tab pos="5638800" algn="r"/>
              </a:tabLst>
            </a:pPr>
            <a:r>
              <a:rPr lang="vi-VN" dirty="0">
                <a:solidFill>
                  <a:srgbClr val="000000"/>
                </a:solidFill>
                <a:effectLst/>
                <a:latin typeface="Times New Roman" panose="02020603050405020304" pitchFamily="18" charset="0"/>
                <a:ea typeface="SimSun" panose="02010600030101010101" pitchFamily="2" charset="-122"/>
              </a:rPr>
              <a:t>Nguồn ra: hoạt động từ 3.3V </a:t>
            </a:r>
            <a:r>
              <a:rPr lang="vi-VN">
                <a:solidFill>
                  <a:srgbClr val="000000"/>
                </a:solidFill>
                <a:effectLst/>
                <a:latin typeface="Times New Roman" panose="02020603050405020304" pitchFamily="18" charset="0"/>
                <a:ea typeface="SimSun" panose="02010600030101010101" pitchFamily="2" charset="-122"/>
              </a:rPr>
              <a:t>tới 3.6V</a:t>
            </a:r>
            <a:endParaRPr lang="vi-VN" dirty="0">
              <a:effectLst/>
              <a:latin typeface="Times New Roman" panose="02020603050405020304" pitchFamily="18" charset="0"/>
              <a:ea typeface="SimSun" panose="02010600030101010101" pitchFamily="2" charset="-122"/>
            </a:endParaRPr>
          </a:p>
          <a:p>
            <a:pPr marL="285750" indent="-285750">
              <a:lnSpc>
                <a:spcPct val="150000"/>
              </a:lnSpc>
              <a:buFont typeface="Arial" panose="020B0604020202020204" pitchFamily="34" charset="0"/>
              <a:buChar char="•"/>
              <a:tabLst>
                <a:tab pos="5638800" algn="r"/>
              </a:tabLst>
            </a:pPr>
            <a:r>
              <a:rPr lang="vi-VN" dirty="0">
                <a:solidFill>
                  <a:srgbClr val="000000"/>
                </a:solidFill>
                <a:effectLst/>
                <a:latin typeface="Times New Roman" panose="02020603050405020304" pitchFamily="18" charset="0"/>
                <a:ea typeface="SimSun" panose="02010600030101010101" pitchFamily="2" charset="-122"/>
              </a:rPr>
              <a:t>Dòng hoạt động: 1-100mA </a:t>
            </a:r>
          </a:p>
        </p:txBody>
      </p:sp>
      <p:sp>
        <p:nvSpPr>
          <p:cNvPr id="29" name="Google Shape;1017;p46">
            <a:extLst>
              <a:ext uri="{FF2B5EF4-FFF2-40B4-BE49-F238E27FC236}">
                <a16:creationId xmlns:a16="http://schemas.microsoft.com/office/drawing/2014/main" id="{8D2575E9-9397-4EAA-8601-A223DD3AB724}"/>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C63FB8FB-D899-4938-B500-6CB8965CE21B}"/>
              </a:ext>
            </a:extLst>
          </p:cNvPr>
          <p:cNvSpPr/>
          <p:nvPr/>
        </p:nvSpPr>
        <p:spPr>
          <a:xfrm>
            <a:off x="2531533" y="-44026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Kit RF Thu </a:t>
            </a:r>
            <a:r>
              <a:rPr lang="vi-VN"/>
              <a:t>Phát Wifi</a:t>
            </a:r>
            <a:r>
              <a:rPr lang="en-US"/>
              <a:t> </a:t>
            </a:r>
            <a:r>
              <a:rPr lang="en-US">
                <a:latin typeface="Times New Roman" panose="02020603050405020304" pitchFamily="18" charset="0"/>
                <a:cs typeface="Times New Roman" panose="02020603050405020304" pitchFamily="18" charset="0"/>
              </a:rPr>
              <a:t>Node MCU</a:t>
            </a:r>
            <a:r>
              <a:rPr lang="vi-VN"/>
              <a:t> ESP8266</a:t>
            </a:r>
            <a:r>
              <a:rPr lang="en-US"/>
              <a:t> MOD AI-Thinker</a:t>
            </a:r>
            <a:endParaRPr lang="vi-VN"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9" name="Google Shape;1017;p46">
            <a:extLst>
              <a:ext uri="{FF2B5EF4-FFF2-40B4-BE49-F238E27FC236}">
                <a16:creationId xmlns:a16="http://schemas.microsoft.com/office/drawing/2014/main" id="{8D2575E9-9397-4EAA-8601-A223DD3AB724}"/>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C63FB8FB-D899-4938-B500-6CB8965CE21B}"/>
              </a:ext>
            </a:extLst>
          </p:cNvPr>
          <p:cNvSpPr/>
          <p:nvPr/>
        </p:nvSpPr>
        <p:spPr>
          <a:xfrm>
            <a:off x="2531533" y="-44026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EB2AADE-6C31-4E43-A42D-1275CF8DE0F3}"/>
              </a:ext>
            </a:extLst>
          </p:cNvPr>
          <p:cNvPicPr>
            <a:picLocks noChangeAspect="1"/>
          </p:cNvPicPr>
          <p:nvPr/>
        </p:nvPicPr>
        <p:blipFill>
          <a:blip r:embed="rId3"/>
          <a:stretch>
            <a:fillRect/>
          </a:stretch>
        </p:blipFill>
        <p:spPr>
          <a:xfrm>
            <a:off x="195361" y="1707140"/>
            <a:ext cx="3445933" cy="2843984"/>
          </a:xfrm>
          <a:prstGeom prst="rect">
            <a:avLst/>
          </a:prstGeom>
        </p:spPr>
      </p:pic>
      <p:sp>
        <p:nvSpPr>
          <p:cNvPr id="7" name="Arrow: Down 6">
            <a:extLst>
              <a:ext uri="{FF2B5EF4-FFF2-40B4-BE49-F238E27FC236}">
                <a16:creationId xmlns:a16="http://schemas.microsoft.com/office/drawing/2014/main" id="{0CD9BC99-6293-4703-A097-9F441449A463}"/>
              </a:ext>
            </a:extLst>
          </p:cNvPr>
          <p:cNvSpPr/>
          <p:nvPr/>
        </p:nvSpPr>
        <p:spPr>
          <a:xfrm rot="16200000">
            <a:off x="2965774" y="1524327"/>
            <a:ext cx="260331" cy="1834520"/>
          </a:xfrm>
          <a:prstGeom prst="downArrow">
            <a:avLst>
              <a:gd name="adj1" fmla="val 50001"/>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756263-0884-41E8-A6FB-97CE06BFC60D}"/>
              </a:ext>
            </a:extLst>
          </p:cNvPr>
          <p:cNvSpPr txBox="1"/>
          <p:nvPr/>
        </p:nvSpPr>
        <p:spPr>
          <a:xfrm>
            <a:off x="5398872" y="1115027"/>
            <a:ext cx="2597778" cy="52322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Chip esp8266</a:t>
            </a:r>
          </a:p>
        </p:txBody>
      </p:sp>
      <p:pic>
        <p:nvPicPr>
          <p:cNvPr id="12" name="Picture 11">
            <a:extLst>
              <a:ext uri="{FF2B5EF4-FFF2-40B4-BE49-F238E27FC236}">
                <a16:creationId xmlns:a16="http://schemas.microsoft.com/office/drawing/2014/main" id="{DC221910-6C3B-4540-A557-B2F9F8596996}"/>
              </a:ext>
            </a:extLst>
          </p:cNvPr>
          <p:cNvPicPr>
            <a:picLocks noChangeAspect="1"/>
          </p:cNvPicPr>
          <p:nvPr/>
        </p:nvPicPr>
        <p:blipFill>
          <a:blip r:embed="rId4"/>
          <a:stretch>
            <a:fillRect/>
          </a:stretch>
        </p:blipFill>
        <p:spPr>
          <a:xfrm>
            <a:off x="4182533" y="1707140"/>
            <a:ext cx="4451694" cy="2676750"/>
          </a:xfrm>
          <a:prstGeom prst="rect">
            <a:avLst/>
          </a:prstGeom>
        </p:spPr>
      </p:pic>
    </p:spTree>
    <p:extLst>
      <p:ext uri="{BB962C8B-B14F-4D97-AF65-F5344CB8AC3E}">
        <p14:creationId xmlns:p14="http://schemas.microsoft.com/office/powerpoint/2010/main" val="782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Kit RF Thu </a:t>
            </a:r>
            <a:r>
              <a:rPr lang="vi-VN"/>
              <a:t>Phát Wifi</a:t>
            </a:r>
            <a:r>
              <a:rPr lang="en-US"/>
              <a:t> </a:t>
            </a:r>
            <a:r>
              <a:rPr lang="en-US">
                <a:latin typeface="Times New Roman" panose="02020603050405020304" pitchFamily="18" charset="0"/>
                <a:cs typeface="Times New Roman" panose="02020603050405020304" pitchFamily="18" charset="0"/>
              </a:rPr>
              <a:t>Node MCU</a:t>
            </a:r>
            <a:r>
              <a:rPr lang="vi-VN"/>
              <a:t> ESP8266</a:t>
            </a:r>
            <a:r>
              <a:rPr lang="en-US"/>
              <a:t> MOD AI-Thinker</a:t>
            </a:r>
            <a:endParaRPr lang="vi-VN"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9" name="Google Shape;1017;p46">
            <a:extLst>
              <a:ext uri="{FF2B5EF4-FFF2-40B4-BE49-F238E27FC236}">
                <a16:creationId xmlns:a16="http://schemas.microsoft.com/office/drawing/2014/main" id="{8D2575E9-9397-4EAA-8601-A223DD3AB724}"/>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C63FB8FB-D899-4938-B500-6CB8965CE21B}"/>
              </a:ext>
            </a:extLst>
          </p:cNvPr>
          <p:cNvSpPr/>
          <p:nvPr/>
        </p:nvSpPr>
        <p:spPr>
          <a:xfrm>
            <a:off x="2531533" y="-44026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64B308E-8089-4192-8C44-B1FA111F0BA8}"/>
              </a:ext>
            </a:extLst>
          </p:cNvPr>
          <p:cNvPicPr>
            <a:picLocks noChangeAspect="1"/>
          </p:cNvPicPr>
          <p:nvPr/>
        </p:nvPicPr>
        <p:blipFill>
          <a:blip r:embed="rId3"/>
          <a:stretch>
            <a:fillRect/>
          </a:stretch>
        </p:blipFill>
        <p:spPr>
          <a:xfrm>
            <a:off x="431571" y="2129441"/>
            <a:ext cx="4140429" cy="2621484"/>
          </a:xfrm>
          <a:prstGeom prst="rect">
            <a:avLst/>
          </a:prstGeom>
        </p:spPr>
      </p:pic>
      <p:sp>
        <p:nvSpPr>
          <p:cNvPr id="13" name="TextBox 12">
            <a:extLst>
              <a:ext uri="{FF2B5EF4-FFF2-40B4-BE49-F238E27FC236}">
                <a16:creationId xmlns:a16="http://schemas.microsoft.com/office/drawing/2014/main" id="{1BE75BB4-1994-49D5-A261-BA96F0472AB9}"/>
              </a:ext>
            </a:extLst>
          </p:cNvPr>
          <p:cNvSpPr txBox="1"/>
          <p:nvPr/>
        </p:nvSpPr>
        <p:spPr>
          <a:xfrm>
            <a:off x="431571" y="1387303"/>
            <a:ext cx="4466772"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Phần mềm lập trình: Arduino IDE</a:t>
            </a:r>
          </a:p>
        </p:txBody>
      </p:sp>
      <p:pic>
        <p:nvPicPr>
          <p:cNvPr id="9" name="Picture 8">
            <a:extLst>
              <a:ext uri="{FF2B5EF4-FFF2-40B4-BE49-F238E27FC236}">
                <a16:creationId xmlns:a16="http://schemas.microsoft.com/office/drawing/2014/main" id="{67267454-D7CA-40CB-A6B2-C10CB51790D5}"/>
              </a:ext>
            </a:extLst>
          </p:cNvPr>
          <p:cNvPicPr>
            <a:picLocks noChangeAspect="1"/>
          </p:cNvPicPr>
          <p:nvPr/>
        </p:nvPicPr>
        <p:blipFill>
          <a:blip r:embed="rId4"/>
          <a:stretch>
            <a:fillRect/>
          </a:stretch>
        </p:blipFill>
        <p:spPr>
          <a:xfrm>
            <a:off x="4930201" y="1387303"/>
            <a:ext cx="3638065" cy="2989063"/>
          </a:xfrm>
          <a:prstGeom prst="rect">
            <a:avLst/>
          </a:prstGeom>
        </p:spPr>
      </p:pic>
    </p:spTree>
    <p:extLst>
      <p:ext uri="{BB962C8B-B14F-4D97-AF65-F5344CB8AC3E}">
        <p14:creationId xmlns:p14="http://schemas.microsoft.com/office/powerpoint/2010/main" val="143401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520B2202-7A3F-42B4-A934-5087216C8CD8}"/>
              </a:ext>
            </a:extLst>
          </p:cNvPr>
          <p:cNvSpPr/>
          <p:nvPr/>
        </p:nvSpPr>
        <p:spPr>
          <a:xfrm flipV="1">
            <a:off x="-5847974" y="0"/>
            <a:ext cx="14980595" cy="703309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A47BF586-E9AC-4229-9C7F-046A5896410B}"/>
              </a:ext>
            </a:extLst>
          </p:cNvPr>
          <p:cNvGrpSpPr/>
          <p:nvPr/>
        </p:nvGrpSpPr>
        <p:grpSpPr>
          <a:xfrm rot="21422305">
            <a:off x="1400352" y="1322360"/>
            <a:ext cx="2488871" cy="2869922"/>
            <a:chOff x="509402" y="2057139"/>
            <a:chExt cx="3318494" cy="3826562"/>
          </a:xfrm>
          <a:effectLst>
            <a:outerShdw blurRad="50800" dist="50800" dir="5400000" algn="ctr" rotWithShape="0">
              <a:srgbClr val="000000">
                <a:alpha val="61000"/>
              </a:srgbClr>
            </a:outerShdw>
          </a:effectLst>
        </p:grpSpPr>
        <p:sp>
          <p:nvSpPr>
            <p:cNvPr id="18" name="Arc 17">
              <a:extLst>
                <a:ext uri="{FF2B5EF4-FFF2-40B4-BE49-F238E27FC236}">
                  <a16:creationId xmlns:a16="http://schemas.microsoft.com/office/drawing/2014/main" id="{D09AB9ED-2A26-45BA-A19E-7CA2F69E7D41}"/>
                </a:ext>
              </a:extLst>
            </p:cNvPr>
            <p:cNvSpPr/>
            <p:nvPr/>
          </p:nvSpPr>
          <p:spPr>
            <a:xfrm>
              <a:off x="509402" y="2087478"/>
              <a:ext cx="3318494" cy="3765884"/>
            </a:xfrm>
            <a:prstGeom prst="arc">
              <a:avLst>
                <a:gd name="adj1" fmla="val 16237821"/>
                <a:gd name="adj2" fmla="val 5350657"/>
              </a:avLst>
            </a:pr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sp>
          <p:nvSpPr>
            <p:cNvPr id="19" name="Oval 18">
              <a:extLst>
                <a:ext uri="{FF2B5EF4-FFF2-40B4-BE49-F238E27FC236}">
                  <a16:creationId xmlns:a16="http://schemas.microsoft.com/office/drawing/2014/main" id="{6B321847-08F0-478E-8CFF-4CF51562B3E5}"/>
                </a:ext>
              </a:extLst>
            </p:cNvPr>
            <p:cNvSpPr/>
            <p:nvPr/>
          </p:nvSpPr>
          <p:spPr>
            <a:xfrm>
              <a:off x="2156275" y="2057139"/>
              <a:ext cx="72575" cy="606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sp>
          <p:nvSpPr>
            <p:cNvPr id="20" name="Oval 19">
              <a:extLst>
                <a:ext uri="{FF2B5EF4-FFF2-40B4-BE49-F238E27FC236}">
                  <a16:creationId xmlns:a16="http://schemas.microsoft.com/office/drawing/2014/main" id="{316A289F-8454-409D-8631-29783797E206}"/>
                </a:ext>
              </a:extLst>
            </p:cNvPr>
            <p:cNvSpPr/>
            <p:nvPr/>
          </p:nvSpPr>
          <p:spPr>
            <a:xfrm>
              <a:off x="2156275" y="5823023"/>
              <a:ext cx="72575" cy="606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5D07EE77-8975-4D70-9679-1884E602F8BB}"/>
              </a:ext>
            </a:extLst>
          </p:cNvPr>
          <p:cNvGrpSpPr/>
          <p:nvPr/>
        </p:nvGrpSpPr>
        <p:grpSpPr>
          <a:xfrm>
            <a:off x="3207421" y="788549"/>
            <a:ext cx="4926131" cy="857340"/>
            <a:chOff x="2512427" y="1358091"/>
            <a:chExt cx="5903084" cy="1143120"/>
          </a:xfrm>
          <a:effectLst>
            <a:outerShdw blurRad="50800" dist="50800" dir="5400000" algn="ctr" rotWithShape="0">
              <a:srgbClr val="000000">
                <a:alpha val="61000"/>
              </a:srgbClr>
            </a:outerShdw>
          </a:effectLst>
        </p:grpSpPr>
        <p:sp>
          <p:nvSpPr>
            <p:cNvPr id="41" name="Flowchart: Terminator 40">
              <a:extLst>
                <a:ext uri="{FF2B5EF4-FFF2-40B4-BE49-F238E27FC236}">
                  <a16:creationId xmlns:a16="http://schemas.microsoft.com/office/drawing/2014/main" id="{FFE09937-3347-4B5C-A9F2-AA8D92AC9C39}"/>
                </a:ext>
              </a:extLst>
            </p:cNvPr>
            <p:cNvSpPr/>
            <p:nvPr/>
          </p:nvSpPr>
          <p:spPr>
            <a:xfrm>
              <a:off x="4273550" y="1358091"/>
              <a:ext cx="4141961" cy="958040"/>
            </a:xfrm>
            <a:prstGeom prst="flowChartTerminator">
              <a:avLst/>
            </a:prstGeom>
            <a:solidFill>
              <a:schemeClr val="accent1"/>
            </a:solidFill>
            <a:ln>
              <a:noFill/>
            </a:ln>
            <a:effectLst>
              <a:outerShdw blurRad="50800" dist="50800" dir="5400000" algn="ctr" rotWithShape="0">
                <a:srgbClr val="000000">
                  <a:alpha val="6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Tổng quan về hệ thống</a:t>
              </a:r>
              <a:r>
                <a:rPr lang="vi-VN" sz="1800" b="1">
                  <a:latin typeface="Times New Roman" panose="02020603050405020304" pitchFamily="18" charset="0"/>
                  <a:cs typeface="Times New Roman" panose="02020603050405020304" pitchFamily="18" charset="0"/>
                </a:rPr>
                <a:t> </a:t>
              </a:r>
              <a:endParaRPr lang="en-US" sz="1800" b="1">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26FAEB1D-F40C-4529-A9E4-AB9399471C4B}"/>
                </a:ext>
              </a:extLst>
            </p:cNvPr>
            <p:cNvSpPr/>
            <p:nvPr/>
          </p:nvSpPr>
          <p:spPr>
            <a:xfrm>
              <a:off x="3962400" y="1529812"/>
              <a:ext cx="622300" cy="5962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sz="1050" b="1">
                  <a:solidFill>
                    <a:schemeClr val="bg1"/>
                  </a:solidFill>
                  <a:latin typeface="Times New Roman" panose="02020603050405020304" pitchFamily="18" charset="0"/>
                  <a:cs typeface="Times New Roman" panose="02020603050405020304" pitchFamily="18" charset="0"/>
                </a:rPr>
                <a:t>1</a:t>
              </a:r>
              <a:endParaRPr lang="en-US" sz="1050" b="1">
                <a:solidFill>
                  <a:schemeClr val="bg1"/>
                </a:solidFill>
                <a:latin typeface="Times New Roman" panose="02020603050405020304" pitchFamily="18" charset="0"/>
                <a:cs typeface="Times New Roman" panose="02020603050405020304" pitchFamily="18" charset="0"/>
              </a:endParaRPr>
            </a:p>
          </p:txBody>
        </p:sp>
        <p:sp>
          <p:nvSpPr>
            <p:cNvPr id="25" name="Oval 24">
              <a:extLst>
                <a:ext uri="{FF2B5EF4-FFF2-40B4-BE49-F238E27FC236}">
                  <a16:creationId xmlns:a16="http://schemas.microsoft.com/office/drawing/2014/main" id="{DB5B5002-E7BF-4EC9-8FFB-24DEEE33B697}"/>
                </a:ext>
              </a:extLst>
            </p:cNvPr>
            <p:cNvSpPr/>
            <p:nvPr/>
          </p:nvSpPr>
          <p:spPr>
            <a:xfrm>
              <a:off x="2512427" y="2285311"/>
              <a:ext cx="203200" cy="2159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6A951803-AF22-4B28-9E31-4D578B70E1AE}"/>
                </a:ext>
              </a:extLst>
            </p:cNvPr>
            <p:cNvCxnSpPr>
              <a:cxnSpLocks/>
              <a:stCxn id="25" idx="7"/>
              <a:endCxn id="26" idx="2"/>
            </p:cNvCxnSpPr>
            <p:nvPr/>
          </p:nvCxnSpPr>
          <p:spPr>
            <a:xfrm flipV="1">
              <a:off x="2685870" y="1827918"/>
              <a:ext cx="1276531" cy="489011"/>
            </a:xfrm>
            <a:prstGeom prst="line">
              <a:avLst/>
            </a:prstGeom>
          </p:spPr>
          <p:style>
            <a:lnRef idx="3">
              <a:schemeClr val="dk1"/>
            </a:lnRef>
            <a:fillRef idx="0">
              <a:schemeClr val="dk1"/>
            </a:fillRef>
            <a:effectRef idx="2">
              <a:schemeClr val="dk1"/>
            </a:effectRef>
            <a:fontRef idx="minor">
              <a:schemeClr val="tx1"/>
            </a:fontRef>
          </p:style>
        </p:cxnSp>
        <p:pic>
          <p:nvPicPr>
            <p:cNvPr id="52" name="Graphic 51" descr="Questions with solid fill">
              <a:extLst>
                <a:ext uri="{FF2B5EF4-FFF2-40B4-BE49-F238E27FC236}">
                  <a16:creationId xmlns:a16="http://schemas.microsoft.com/office/drawing/2014/main" id="{9297DB98-13BB-42CF-A851-EE20D0EA0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07302" y="1487570"/>
              <a:ext cx="622301" cy="581713"/>
            </a:xfrm>
            <a:prstGeom prst="rect">
              <a:avLst/>
            </a:prstGeom>
          </p:spPr>
        </p:pic>
      </p:grpSp>
      <p:grpSp>
        <p:nvGrpSpPr>
          <p:cNvPr id="71" name="Group 70">
            <a:extLst>
              <a:ext uri="{FF2B5EF4-FFF2-40B4-BE49-F238E27FC236}">
                <a16:creationId xmlns:a16="http://schemas.microsoft.com/office/drawing/2014/main" id="{D8B1F016-A9F5-4941-874E-8C315936A495}"/>
              </a:ext>
            </a:extLst>
          </p:cNvPr>
          <p:cNvGrpSpPr/>
          <p:nvPr/>
        </p:nvGrpSpPr>
        <p:grpSpPr>
          <a:xfrm>
            <a:off x="3691043" y="1834875"/>
            <a:ext cx="4894691" cy="718530"/>
            <a:chOff x="3157257" y="2403585"/>
            <a:chExt cx="5923346" cy="958040"/>
          </a:xfrm>
          <a:effectLst>
            <a:outerShdw blurRad="50800" dist="50800" dir="5400000" algn="ctr" rotWithShape="0">
              <a:srgbClr val="000000">
                <a:alpha val="61000"/>
              </a:srgbClr>
            </a:outerShdw>
          </a:effectLst>
        </p:grpSpPr>
        <p:grpSp>
          <p:nvGrpSpPr>
            <p:cNvPr id="66" name="Group 65">
              <a:extLst>
                <a:ext uri="{FF2B5EF4-FFF2-40B4-BE49-F238E27FC236}">
                  <a16:creationId xmlns:a16="http://schemas.microsoft.com/office/drawing/2014/main" id="{D363ED1B-FC3F-4975-A9E5-D907963511DD}"/>
                </a:ext>
              </a:extLst>
            </p:cNvPr>
            <p:cNvGrpSpPr/>
            <p:nvPr/>
          </p:nvGrpSpPr>
          <p:grpSpPr>
            <a:xfrm>
              <a:off x="3157257" y="2403585"/>
              <a:ext cx="5923346" cy="958040"/>
              <a:chOff x="3157257" y="2753192"/>
              <a:chExt cx="5923346" cy="958040"/>
            </a:xfrm>
          </p:grpSpPr>
          <p:sp>
            <p:nvSpPr>
              <p:cNvPr id="48" name="Flowchart: Terminator 47">
                <a:extLst>
                  <a:ext uri="{FF2B5EF4-FFF2-40B4-BE49-F238E27FC236}">
                    <a16:creationId xmlns:a16="http://schemas.microsoft.com/office/drawing/2014/main" id="{37622779-D584-43E9-B3CD-4724DDAA58A6}"/>
                  </a:ext>
                </a:extLst>
              </p:cNvPr>
              <p:cNvSpPr/>
              <p:nvPr/>
            </p:nvSpPr>
            <p:spPr>
              <a:xfrm>
                <a:off x="4735339" y="2753192"/>
                <a:ext cx="4345264" cy="958040"/>
              </a:xfrm>
              <a:prstGeom prst="flowChartTerminator">
                <a:avLst/>
              </a:prstGeom>
              <a:solidFill>
                <a:schemeClr val="accent1">
                  <a:lumMod val="75000"/>
                </a:schemeClr>
              </a:solidFill>
              <a:ln>
                <a:noFill/>
              </a:ln>
              <a:effectLst>
                <a:outerShdw blurRad="50800" dist="50800" dir="5400000" algn="ctr" rotWithShape="0">
                  <a:srgbClr val="000000">
                    <a:alpha val="6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latin typeface="Times New Roman" panose="02020603050405020304" pitchFamily="18" charset="0"/>
                    <a:cs typeface="Times New Roman" panose="02020603050405020304" pitchFamily="18" charset="0"/>
                  </a:rPr>
                  <a:t>  Giới thiệu linh kiện </a:t>
                </a:r>
              </a:p>
              <a:p>
                <a:r>
                  <a:rPr lang="en-US" sz="1800" b="1">
                    <a:latin typeface="Times New Roman" panose="02020603050405020304" pitchFamily="18" charset="0"/>
                    <a:cs typeface="Times New Roman" panose="02020603050405020304" pitchFamily="18" charset="0"/>
                  </a:rPr>
                  <a:t>  và phần mềm</a:t>
                </a:r>
              </a:p>
            </p:txBody>
          </p:sp>
          <p:sp>
            <p:nvSpPr>
              <p:cNvPr id="24" name="Oval 23">
                <a:extLst>
                  <a:ext uri="{FF2B5EF4-FFF2-40B4-BE49-F238E27FC236}">
                    <a16:creationId xmlns:a16="http://schemas.microsoft.com/office/drawing/2014/main" id="{BB01A65F-690F-4302-ABA1-F442B5C1D992}"/>
                  </a:ext>
                </a:extLst>
              </p:cNvPr>
              <p:cNvSpPr/>
              <p:nvPr/>
            </p:nvSpPr>
            <p:spPr>
              <a:xfrm>
                <a:off x="3157257" y="3051081"/>
                <a:ext cx="203200" cy="2159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sp>
            <p:nvSpPr>
              <p:cNvPr id="27" name="Oval 26">
                <a:extLst>
                  <a:ext uri="{FF2B5EF4-FFF2-40B4-BE49-F238E27FC236}">
                    <a16:creationId xmlns:a16="http://schemas.microsoft.com/office/drawing/2014/main" id="{4D34A249-82D9-418F-8CC0-C14218F6C104}"/>
                  </a:ext>
                </a:extLst>
              </p:cNvPr>
              <p:cNvSpPr/>
              <p:nvPr/>
            </p:nvSpPr>
            <p:spPr>
              <a:xfrm>
                <a:off x="4424189" y="2878691"/>
                <a:ext cx="622300" cy="5962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sz="1050" b="1">
                    <a:solidFill>
                      <a:schemeClr val="bg1"/>
                    </a:solidFill>
                    <a:latin typeface="Times New Roman" panose="02020603050405020304" pitchFamily="18" charset="0"/>
                    <a:cs typeface="Times New Roman" panose="02020603050405020304" pitchFamily="18" charset="0"/>
                  </a:rPr>
                  <a:t>2</a:t>
                </a:r>
                <a:endParaRPr lang="en-US" sz="1050" b="1">
                  <a:solidFill>
                    <a:schemeClr val="bg1"/>
                  </a:solidFill>
                  <a:latin typeface="Times New Roman" panose="02020603050405020304" pitchFamily="18" charset="0"/>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9BA93479-BC2E-4A3B-B204-6175BA322FAA}"/>
                  </a:ext>
                </a:extLst>
              </p:cNvPr>
              <p:cNvCxnSpPr>
                <a:stCxn id="24" idx="6"/>
                <a:endCxn id="27" idx="2"/>
              </p:cNvCxnSpPr>
              <p:nvPr/>
            </p:nvCxnSpPr>
            <p:spPr>
              <a:xfrm>
                <a:off x="3360457" y="3159031"/>
                <a:ext cx="1063732" cy="17766"/>
              </a:xfrm>
              <a:prstGeom prst="line">
                <a:avLst/>
              </a:prstGeom>
            </p:spPr>
            <p:style>
              <a:lnRef idx="3">
                <a:schemeClr val="dk1"/>
              </a:lnRef>
              <a:fillRef idx="0">
                <a:schemeClr val="dk1"/>
              </a:fillRef>
              <a:effectRef idx="2">
                <a:schemeClr val="dk1"/>
              </a:effectRef>
              <a:fontRef idx="minor">
                <a:schemeClr val="tx1"/>
              </a:fontRef>
            </p:style>
          </p:cxnSp>
        </p:grpSp>
        <p:pic>
          <p:nvPicPr>
            <p:cNvPr id="58" name="Graphic 57" descr="Processor with solid fill">
              <a:extLst>
                <a:ext uri="{FF2B5EF4-FFF2-40B4-BE49-F238E27FC236}">
                  <a16:creationId xmlns:a16="http://schemas.microsoft.com/office/drawing/2014/main" id="{A4843D37-6350-40F2-82F7-254730DD9A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0607" y="2508568"/>
              <a:ext cx="721710" cy="721711"/>
            </a:xfrm>
            <a:prstGeom prst="rect">
              <a:avLst/>
            </a:prstGeom>
          </p:spPr>
        </p:pic>
      </p:grpSp>
      <p:grpSp>
        <p:nvGrpSpPr>
          <p:cNvPr id="68" name="Group 67">
            <a:extLst>
              <a:ext uri="{FF2B5EF4-FFF2-40B4-BE49-F238E27FC236}">
                <a16:creationId xmlns:a16="http://schemas.microsoft.com/office/drawing/2014/main" id="{F8B56DB9-7257-40BA-95F7-5D86A68E8C40}"/>
              </a:ext>
            </a:extLst>
          </p:cNvPr>
          <p:cNvGrpSpPr/>
          <p:nvPr/>
        </p:nvGrpSpPr>
        <p:grpSpPr>
          <a:xfrm>
            <a:off x="3779950" y="2978619"/>
            <a:ext cx="3988355" cy="894628"/>
            <a:chOff x="2907361" y="5180669"/>
            <a:chExt cx="5317806" cy="1192837"/>
          </a:xfrm>
          <a:effectLst>
            <a:outerShdw blurRad="50800" dist="50800" dir="5400000" algn="ctr" rotWithShape="0">
              <a:srgbClr val="000000">
                <a:alpha val="61000"/>
              </a:srgbClr>
            </a:outerShdw>
          </a:effectLst>
        </p:grpSpPr>
        <p:sp>
          <p:nvSpPr>
            <p:cNvPr id="50" name="Flowchart: Terminator 49">
              <a:extLst>
                <a:ext uri="{FF2B5EF4-FFF2-40B4-BE49-F238E27FC236}">
                  <a16:creationId xmlns:a16="http://schemas.microsoft.com/office/drawing/2014/main" id="{E06E1E1C-2E46-4BD3-A877-A2EC8442DEF8}"/>
                </a:ext>
              </a:extLst>
            </p:cNvPr>
            <p:cNvSpPr/>
            <p:nvPr/>
          </p:nvSpPr>
          <p:spPr>
            <a:xfrm>
              <a:off x="4083206" y="5415466"/>
              <a:ext cx="4141961" cy="958040"/>
            </a:xfrm>
            <a:prstGeom prst="flowChartTerminator">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latin typeface="Times New Roman" panose="02020603050405020304" pitchFamily="18" charset="0"/>
                  <a:cs typeface="Times New Roman" panose="02020603050405020304" pitchFamily="18" charset="0"/>
                </a:rPr>
                <a:t>   Thi công hệ thống</a:t>
              </a:r>
            </a:p>
          </p:txBody>
        </p:sp>
        <p:sp>
          <p:nvSpPr>
            <p:cNvPr id="22" name="Oval 21">
              <a:extLst>
                <a:ext uri="{FF2B5EF4-FFF2-40B4-BE49-F238E27FC236}">
                  <a16:creationId xmlns:a16="http://schemas.microsoft.com/office/drawing/2014/main" id="{2786BEFF-9D62-4FC7-A501-F4BC95468DE3}"/>
                </a:ext>
              </a:extLst>
            </p:cNvPr>
            <p:cNvSpPr/>
            <p:nvPr/>
          </p:nvSpPr>
          <p:spPr>
            <a:xfrm>
              <a:off x="2907361" y="5180669"/>
              <a:ext cx="203200" cy="2159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sp>
          <p:nvSpPr>
            <p:cNvPr id="29" name="Oval 28">
              <a:extLst>
                <a:ext uri="{FF2B5EF4-FFF2-40B4-BE49-F238E27FC236}">
                  <a16:creationId xmlns:a16="http://schemas.microsoft.com/office/drawing/2014/main" id="{9D856B42-2980-4896-A2F9-1E6354B4B02D}"/>
                </a:ext>
              </a:extLst>
            </p:cNvPr>
            <p:cNvSpPr/>
            <p:nvPr/>
          </p:nvSpPr>
          <p:spPr>
            <a:xfrm>
              <a:off x="3772056" y="5532032"/>
              <a:ext cx="622300" cy="5962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b="1">
                  <a:latin typeface="Times New Roman" panose="02020603050405020304" pitchFamily="18" charset="0"/>
                  <a:cs typeface="Times New Roman" panose="02020603050405020304" pitchFamily="18" charset="0"/>
                </a:rPr>
                <a:t>3</a:t>
              </a:r>
            </a:p>
          </p:txBody>
        </p:sp>
        <p:cxnSp>
          <p:nvCxnSpPr>
            <p:cNvPr id="39" name="Straight Connector 38">
              <a:extLst>
                <a:ext uri="{FF2B5EF4-FFF2-40B4-BE49-F238E27FC236}">
                  <a16:creationId xmlns:a16="http://schemas.microsoft.com/office/drawing/2014/main" id="{38E13A91-95AF-4791-AE17-06BE8D931B00}"/>
                </a:ext>
              </a:extLst>
            </p:cNvPr>
            <p:cNvCxnSpPr>
              <a:stCxn id="22" idx="5"/>
              <a:endCxn id="29" idx="2"/>
            </p:cNvCxnSpPr>
            <p:nvPr/>
          </p:nvCxnSpPr>
          <p:spPr>
            <a:xfrm>
              <a:off x="3080803" y="5364951"/>
              <a:ext cx="691253" cy="465187"/>
            </a:xfrm>
            <a:prstGeom prst="line">
              <a:avLst/>
            </a:prstGeom>
          </p:spPr>
          <p:style>
            <a:lnRef idx="3">
              <a:schemeClr val="dk1"/>
            </a:lnRef>
            <a:fillRef idx="0">
              <a:schemeClr val="dk1"/>
            </a:fillRef>
            <a:effectRef idx="2">
              <a:schemeClr val="dk1"/>
            </a:effectRef>
            <a:fontRef idx="minor">
              <a:schemeClr val="tx1"/>
            </a:fontRef>
          </p:style>
        </p:cxnSp>
      </p:grpSp>
      <p:grpSp>
        <p:nvGrpSpPr>
          <p:cNvPr id="64" name="Group 63">
            <a:extLst>
              <a:ext uri="{FF2B5EF4-FFF2-40B4-BE49-F238E27FC236}">
                <a16:creationId xmlns:a16="http://schemas.microsoft.com/office/drawing/2014/main" id="{9E840934-D24A-42C9-8EA1-82D180FE7640}"/>
              </a:ext>
            </a:extLst>
          </p:cNvPr>
          <p:cNvGrpSpPr/>
          <p:nvPr/>
        </p:nvGrpSpPr>
        <p:grpSpPr>
          <a:xfrm>
            <a:off x="1216398" y="1642147"/>
            <a:ext cx="2153475" cy="2019436"/>
            <a:chOff x="289252" y="2868790"/>
            <a:chExt cx="2430996" cy="2419829"/>
          </a:xfrm>
          <a:effectLst>
            <a:outerShdw blurRad="50800" dist="50800" dir="5400000" algn="ctr" rotWithShape="0">
              <a:srgbClr val="000000">
                <a:alpha val="61000"/>
              </a:srgbClr>
            </a:outerShdw>
          </a:effectLst>
        </p:grpSpPr>
        <p:grpSp>
          <p:nvGrpSpPr>
            <p:cNvPr id="16" name="Group 15">
              <a:extLst>
                <a:ext uri="{FF2B5EF4-FFF2-40B4-BE49-F238E27FC236}">
                  <a16:creationId xmlns:a16="http://schemas.microsoft.com/office/drawing/2014/main" id="{DE02194E-05E2-4EF9-854E-EC254D72D9B8}"/>
                </a:ext>
              </a:extLst>
            </p:cNvPr>
            <p:cNvGrpSpPr/>
            <p:nvPr/>
          </p:nvGrpSpPr>
          <p:grpSpPr>
            <a:xfrm>
              <a:off x="509402" y="2868790"/>
              <a:ext cx="2210846" cy="2419829"/>
              <a:chOff x="1082842" y="2219085"/>
              <a:chExt cx="2210846" cy="2419829"/>
            </a:xfrm>
          </p:grpSpPr>
          <p:grpSp>
            <p:nvGrpSpPr>
              <p:cNvPr id="12" name="Group 11">
                <a:extLst>
                  <a:ext uri="{FF2B5EF4-FFF2-40B4-BE49-F238E27FC236}">
                    <a16:creationId xmlns:a16="http://schemas.microsoft.com/office/drawing/2014/main" id="{FD864D5F-59D5-4B40-B368-A7874DFBA411}"/>
                  </a:ext>
                </a:extLst>
              </p:cNvPr>
              <p:cNvGrpSpPr/>
              <p:nvPr/>
            </p:nvGrpSpPr>
            <p:grpSpPr>
              <a:xfrm>
                <a:off x="2081463" y="2219085"/>
                <a:ext cx="1212225" cy="2419829"/>
                <a:chOff x="6095999" y="2430583"/>
                <a:chExt cx="998417" cy="1993028"/>
              </a:xfrm>
            </p:grpSpPr>
            <p:sp>
              <p:nvSpPr>
                <p:cNvPr id="10" name="Freeform: Shape 9">
                  <a:extLst>
                    <a:ext uri="{FF2B5EF4-FFF2-40B4-BE49-F238E27FC236}">
                      <a16:creationId xmlns:a16="http://schemas.microsoft.com/office/drawing/2014/main" id="{FC5A4862-314C-409D-A51B-B948150F6379}"/>
                    </a:ext>
                  </a:extLst>
                </p:cNvPr>
                <p:cNvSpPr/>
                <p:nvPr/>
              </p:nvSpPr>
              <p:spPr>
                <a:xfrm>
                  <a:off x="6096000" y="2430583"/>
                  <a:ext cx="994610" cy="998417"/>
                </a:xfrm>
                <a:custGeom>
                  <a:avLst/>
                  <a:gdLst>
                    <a:gd name="connsiteX0" fmla="*/ 0 w 994610"/>
                    <a:gd name="connsiteY0" fmla="*/ 0 h 998417"/>
                    <a:gd name="connsiteX1" fmla="*/ 98092 w 994610"/>
                    <a:gd name="connsiteY1" fmla="*/ 4953 h 998417"/>
                    <a:gd name="connsiteX2" fmla="*/ 990074 w 994610"/>
                    <a:gd name="connsiteY2" fmla="*/ 902615 h 998417"/>
                    <a:gd name="connsiteX3" fmla="*/ 994610 w 994610"/>
                    <a:gd name="connsiteY3" fmla="*/ 998417 h 998417"/>
                    <a:gd name="connsiteX4" fmla="*/ 0 w 994610"/>
                    <a:gd name="connsiteY4" fmla="*/ 998417 h 998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10" h="998417">
                      <a:moveTo>
                        <a:pt x="0" y="0"/>
                      </a:moveTo>
                      <a:lnTo>
                        <a:pt x="98092" y="4953"/>
                      </a:lnTo>
                      <a:cubicBezTo>
                        <a:pt x="570181" y="52896"/>
                        <a:pt x="945059" y="429668"/>
                        <a:pt x="990074" y="902615"/>
                      </a:cubicBezTo>
                      <a:lnTo>
                        <a:pt x="994610" y="998417"/>
                      </a:lnTo>
                      <a:lnTo>
                        <a:pt x="0" y="998417"/>
                      </a:lnTo>
                      <a:close/>
                    </a:path>
                  </a:pathLst>
                </a:cu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Times New Roman" panose="02020603050405020304" pitchFamily="18"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4548D71-CCFC-4859-B17F-D771F21D2333}"/>
                    </a:ext>
                  </a:extLst>
                </p:cNvPr>
                <p:cNvSpPr/>
                <p:nvPr/>
              </p:nvSpPr>
              <p:spPr>
                <a:xfrm rot="5400000">
                  <a:off x="6097903" y="3427097"/>
                  <a:ext cx="994610" cy="998417"/>
                </a:xfrm>
                <a:custGeom>
                  <a:avLst/>
                  <a:gdLst>
                    <a:gd name="connsiteX0" fmla="*/ 0 w 994610"/>
                    <a:gd name="connsiteY0" fmla="*/ 0 h 998417"/>
                    <a:gd name="connsiteX1" fmla="*/ 98092 w 994610"/>
                    <a:gd name="connsiteY1" fmla="*/ 4953 h 998417"/>
                    <a:gd name="connsiteX2" fmla="*/ 990074 w 994610"/>
                    <a:gd name="connsiteY2" fmla="*/ 902615 h 998417"/>
                    <a:gd name="connsiteX3" fmla="*/ 994610 w 994610"/>
                    <a:gd name="connsiteY3" fmla="*/ 998417 h 998417"/>
                    <a:gd name="connsiteX4" fmla="*/ 0 w 994610"/>
                    <a:gd name="connsiteY4" fmla="*/ 998417 h 998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10" h="998417">
                      <a:moveTo>
                        <a:pt x="0" y="0"/>
                      </a:moveTo>
                      <a:lnTo>
                        <a:pt x="98092" y="4953"/>
                      </a:lnTo>
                      <a:cubicBezTo>
                        <a:pt x="570181" y="52896"/>
                        <a:pt x="945059" y="429668"/>
                        <a:pt x="990074" y="902615"/>
                      </a:cubicBezTo>
                      <a:lnTo>
                        <a:pt x="994610" y="998417"/>
                      </a:lnTo>
                      <a:lnTo>
                        <a:pt x="0" y="998417"/>
                      </a:lnTo>
                      <a:close/>
                    </a:path>
                  </a:pathLst>
                </a:custGeom>
                <a:solidFill>
                  <a:schemeClr val="accent1">
                    <a:lumMod val="7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latin typeface="Times New Roman" panose="02020603050405020304" pitchFamily="18" charset="0"/>
                    <a:cs typeface="Times New Roman" panose="02020603050405020304" pitchFamily="18" charset="0"/>
                  </a:endParaRPr>
                </a:p>
              </p:txBody>
            </p:sp>
          </p:grpSp>
          <p:sp>
            <p:nvSpPr>
              <p:cNvPr id="5" name="Oval 4">
                <a:extLst>
                  <a:ext uri="{FF2B5EF4-FFF2-40B4-BE49-F238E27FC236}">
                    <a16:creationId xmlns:a16="http://schemas.microsoft.com/office/drawing/2014/main" id="{D4F3C546-218F-40B1-BA15-94561C29E31B}"/>
                  </a:ext>
                </a:extLst>
              </p:cNvPr>
              <p:cNvSpPr/>
              <p:nvPr/>
            </p:nvSpPr>
            <p:spPr>
              <a:xfrm>
                <a:off x="1082842" y="2430380"/>
                <a:ext cx="1997242" cy="1997242"/>
              </a:xfrm>
              <a:prstGeom prst="ellipse">
                <a:avLst/>
              </a:prstGeom>
              <a:solidFill>
                <a:schemeClr val="bg1"/>
              </a:solidFill>
              <a:ln>
                <a:solidFill>
                  <a:schemeClr val="bg1"/>
                </a:solidFill>
              </a:ln>
              <a:effectLst>
                <a:outerShdw blurRad="127000" dist="38100" dir="2700000" algn="tl"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solidFill>
                    <a:srgbClr val="002060"/>
                  </a:solidFill>
                  <a:latin typeface="Times New Roman" panose="02020603050405020304" pitchFamily="18" charset="0"/>
                  <a:cs typeface="Times New Roman" panose="02020603050405020304" pitchFamily="18" charset="0"/>
                </a:endParaRPr>
              </a:p>
            </p:txBody>
          </p:sp>
        </p:grpSp>
        <p:sp>
          <p:nvSpPr>
            <p:cNvPr id="63" name="Rectangle 62">
              <a:extLst>
                <a:ext uri="{FF2B5EF4-FFF2-40B4-BE49-F238E27FC236}">
                  <a16:creationId xmlns:a16="http://schemas.microsoft.com/office/drawing/2014/main" id="{B397AC89-4D56-4473-B803-1201B1DB1249}"/>
                </a:ext>
              </a:extLst>
            </p:cNvPr>
            <p:cNvSpPr/>
            <p:nvPr/>
          </p:nvSpPr>
          <p:spPr>
            <a:xfrm>
              <a:off x="289252" y="3518579"/>
              <a:ext cx="2409971" cy="968098"/>
            </a:xfrm>
            <a:prstGeom prst="rect">
              <a:avLst/>
            </a:prstGeom>
            <a:noFill/>
            <a:ln>
              <a:noFill/>
            </a:ln>
          </p:spPr>
          <p:txBody>
            <a:bodyPr wrap="square" lIns="68580" tIns="34290" rIns="68580" bIns="34290">
              <a:spAutoFit/>
            </a:bodyPr>
            <a:lstStyle/>
            <a:p>
              <a:pPr algn="ctr"/>
              <a:r>
                <a:rPr lang="en-US" sz="2400" b="1">
                  <a:ln w="9525">
                    <a:solidFill>
                      <a:schemeClr val="bg1"/>
                    </a:solidFill>
                    <a:prstDash val="solid"/>
                  </a:ln>
                  <a:solidFill>
                    <a:srgbClr val="002060"/>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NỘI DUNG TRÌNH BÀI</a:t>
              </a:r>
            </a:p>
          </p:txBody>
        </p:sp>
      </p:grpSp>
      <p:pic>
        <p:nvPicPr>
          <p:cNvPr id="42" name="Picture 41">
            <a:extLst>
              <a:ext uri="{FF2B5EF4-FFF2-40B4-BE49-F238E27FC236}">
                <a16:creationId xmlns:a16="http://schemas.microsoft.com/office/drawing/2014/main" id="{1D5AD78F-D547-43FE-8A5D-02D8D965AD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274" y="52373"/>
            <a:ext cx="736176" cy="736176"/>
          </a:xfrm>
          <a:prstGeom prst="rect">
            <a:avLst/>
          </a:prstGeom>
        </p:spPr>
      </p:pic>
      <p:pic>
        <p:nvPicPr>
          <p:cNvPr id="43" name="Picture 42">
            <a:extLst>
              <a:ext uri="{FF2B5EF4-FFF2-40B4-BE49-F238E27FC236}">
                <a16:creationId xmlns:a16="http://schemas.microsoft.com/office/drawing/2014/main" id="{43837763-83FB-48C7-8369-7C00A71DD3D6}"/>
              </a:ext>
            </a:extLst>
          </p:cNvPr>
          <p:cNvPicPr>
            <a:picLocks noChangeAspect="1"/>
          </p:cNvPicPr>
          <p:nvPr/>
        </p:nvPicPr>
        <p:blipFill>
          <a:blip r:embed="rId7">
            <a:extLst>
              <a:ext uri="{28A0092B-C50C-407E-A947-70E740481C1C}">
                <a14:useLocalDpi xmlns:a14="http://schemas.microsoft.com/office/drawing/2010/main" val="0"/>
              </a:ext>
            </a:extLst>
          </a:blip>
          <a:srcRect l="1718" t="1018" r="1532" b="1700"/>
          <a:stretch>
            <a:fillRect/>
          </a:stretch>
        </p:blipFill>
        <p:spPr>
          <a:xfrm>
            <a:off x="8133552" y="89519"/>
            <a:ext cx="730121" cy="736177"/>
          </a:xfrm>
          <a:custGeom>
            <a:avLst/>
            <a:gdLst>
              <a:gd name="connsiteX0" fmla="*/ 3308350 w 6616700"/>
              <a:gd name="connsiteY0" fmla="*/ 0 h 6671588"/>
              <a:gd name="connsiteX1" fmla="*/ 6616700 w 6616700"/>
              <a:gd name="connsiteY1" fmla="*/ 3335794 h 6671588"/>
              <a:gd name="connsiteX2" fmla="*/ 3308350 w 6616700"/>
              <a:gd name="connsiteY2" fmla="*/ 6671588 h 6671588"/>
              <a:gd name="connsiteX3" fmla="*/ 0 w 6616700"/>
              <a:gd name="connsiteY3" fmla="*/ 3335794 h 6671588"/>
              <a:gd name="connsiteX4" fmla="*/ 3308350 w 6616700"/>
              <a:gd name="connsiteY4" fmla="*/ 0 h 667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700" h="6671588">
                <a:moveTo>
                  <a:pt x="3308350" y="0"/>
                </a:moveTo>
                <a:cubicBezTo>
                  <a:pt x="5135501" y="0"/>
                  <a:pt x="6616700" y="1493486"/>
                  <a:pt x="6616700" y="3335794"/>
                </a:cubicBezTo>
                <a:cubicBezTo>
                  <a:pt x="6616700" y="5178102"/>
                  <a:pt x="5135501" y="6671588"/>
                  <a:pt x="3308350" y="6671588"/>
                </a:cubicBezTo>
                <a:cubicBezTo>
                  <a:pt x="1481199" y="6671588"/>
                  <a:pt x="0" y="5178102"/>
                  <a:pt x="0" y="3335794"/>
                </a:cubicBezTo>
                <a:cubicBezTo>
                  <a:pt x="0" y="1493486"/>
                  <a:pt x="1481199" y="0"/>
                  <a:pt x="3308350" y="0"/>
                </a:cubicBezTo>
                <a:close/>
              </a:path>
            </a:pathLst>
          </a:custGeom>
        </p:spPr>
      </p:pic>
      <p:pic>
        <p:nvPicPr>
          <p:cNvPr id="44" name="Picture 43">
            <a:extLst>
              <a:ext uri="{FF2B5EF4-FFF2-40B4-BE49-F238E27FC236}">
                <a16:creationId xmlns:a16="http://schemas.microsoft.com/office/drawing/2014/main" id="{3425B53C-737A-4141-B2FF-121ABF6DA856}"/>
              </a:ext>
            </a:extLst>
          </p:cNvPr>
          <p:cNvPicPr>
            <a:picLocks noChangeAspect="1"/>
          </p:cNvPicPr>
          <p:nvPr/>
        </p:nvPicPr>
        <p:blipFill>
          <a:blip r:embed="rId8"/>
          <a:stretch>
            <a:fillRect/>
          </a:stretch>
        </p:blipFill>
        <p:spPr>
          <a:xfrm>
            <a:off x="7416158" y="4571297"/>
            <a:ext cx="1727841" cy="577149"/>
          </a:xfrm>
          <a:prstGeom prst="rect">
            <a:avLst/>
          </a:prstGeom>
        </p:spPr>
      </p:pic>
      <p:pic>
        <p:nvPicPr>
          <p:cNvPr id="45" name="Graphic 44" descr="Processor with solid fill">
            <a:extLst>
              <a:ext uri="{FF2B5EF4-FFF2-40B4-BE49-F238E27FC236}">
                <a16:creationId xmlns:a16="http://schemas.microsoft.com/office/drawing/2014/main" id="{6AB76A36-3A11-4A1E-9999-4A4007BBFA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42048" y="3915993"/>
            <a:ext cx="541282" cy="541283"/>
          </a:xfrm>
          <a:prstGeom prst="rect">
            <a:avLst/>
          </a:prstGeom>
        </p:spPr>
      </p:pic>
    </p:spTree>
    <p:extLst>
      <p:ext uri="{BB962C8B-B14F-4D97-AF65-F5344CB8AC3E}">
        <p14:creationId xmlns:p14="http://schemas.microsoft.com/office/powerpoint/2010/main" val="38557685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000" fill="hold"/>
                                        <p:tgtEl>
                                          <p:spTgt spid="64"/>
                                        </p:tgtEl>
                                        <p:attrNameLst>
                                          <p:attrName>ppt_x</p:attrName>
                                        </p:attrNameLst>
                                      </p:cBhvr>
                                      <p:tavLst>
                                        <p:tav tm="0">
                                          <p:val>
                                            <p:strVal val="#ppt_x"/>
                                          </p:val>
                                        </p:tav>
                                        <p:tav tm="100000">
                                          <p:val>
                                            <p:strVal val="#ppt_x"/>
                                          </p:val>
                                        </p:tav>
                                      </p:tavLst>
                                    </p:anim>
                                    <p:anim calcmode="lin" valueType="num">
                                      <p:cBhvr additive="base">
                                        <p:cTn id="8" dur="1000" fill="hold"/>
                                        <p:tgtEl>
                                          <p:spTgt spid="6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1000"/>
                                        <p:tgtEl>
                                          <p:spTgt spid="21"/>
                                        </p:tgtEl>
                                      </p:cBhvr>
                                    </p:animEffect>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1000"/>
                                        <p:tgtEl>
                                          <p:spTgt spid="65"/>
                                        </p:tgtEl>
                                      </p:cBhvr>
                                    </p:animEffect>
                                  </p:childTnLst>
                                </p:cTn>
                              </p:par>
                            </p:childTnLst>
                          </p:cTn>
                        </p:par>
                        <p:par>
                          <p:cTn id="17" fill="hold">
                            <p:stCondLst>
                              <p:cond delay="3000"/>
                            </p:stCondLst>
                            <p:childTnLst>
                              <p:par>
                                <p:cTn id="18" presetID="22" presetClass="entr" presetSubtype="8"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1000"/>
                                        <p:tgtEl>
                                          <p:spTgt spid="71"/>
                                        </p:tgtEl>
                                      </p:cBhvr>
                                    </p:animEffect>
                                  </p:childTnLst>
                                </p:cTn>
                              </p:par>
                            </p:childTnLst>
                          </p:cTn>
                        </p:par>
                        <p:par>
                          <p:cTn id="21" fill="hold">
                            <p:stCondLst>
                              <p:cond delay="4000"/>
                            </p:stCondLst>
                            <p:childTnLst>
                              <p:par>
                                <p:cTn id="22" presetID="22" presetClass="entr" presetSubtype="8" fill="hold" nodeType="after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Kit RF Thu </a:t>
            </a:r>
            <a:r>
              <a:rPr lang="vi-VN"/>
              <a:t>Phát Wifi</a:t>
            </a:r>
            <a:r>
              <a:rPr lang="en-US"/>
              <a:t> </a:t>
            </a:r>
            <a:r>
              <a:rPr lang="en-US">
                <a:latin typeface="Times New Roman" panose="02020603050405020304" pitchFamily="18" charset="0"/>
                <a:cs typeface="Times New Roman" panose="02020603050405020304" pitchFamily="18" charset="0"/>
              </a:rPr>
              <a:t>Node MCU</a:t>
            </a:r>
            <a:r>
              <a:rPr lang="vi-VN"/>
              <a:t> ESP8266</a:t>
            </a:r>
            <a:r>
              <a:rPr lang="en-US"/>
              <a:t> MOD AI-Thinker</a:t>
            </a:r>
            <a:endParaRPr lang="vi-VN"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9" name="Google Shape;1017;p46">
            <a:extLst>
              <a:ext uri="{FF2B5EF4-FFF2-40B4-BE49-F238E27FC236}">
                <a16:creationId xmlns:a16="http://schemas.microsoft.com/office/drawing/2014/main" id="{8D2575E9-9397-4EAA-8601-A223DD3AB724}"/>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C63FB8FB-D899-4938-B500-6CB8965CE21B}"/>
              </a:ext>
            </a:extLst>
          </p:cNvPr>
          <p:cNvSpPr/>
          <p:nvPr/>
        </p:nvSpPr>
        <p:spPr>
          <a:xfrm>
            <a:off x="2531533" y="-44026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A58901E-B09E-44C8-B150-8F596C1887F6}"/>
              </a:ext>
            </a:extLst>
          </p:cNvPr>
          <p:cNvSpPr txBox="1"/>
          <p:nvPr/>
        </p:nvSpPr>
        <p:spPr>
          <a:xfrm>
            <a:off x="354113" y="1568483"/>
            <a:ext cx="5616961"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pinMode(pin#, INPUT);</a:t>
            </a:r>
          </a:p>
          <a:p>
            <a:pPr marL="34290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0 - 0.8V = 0</a:t>
            </a:r>
          </a:p>
          <a:p>
            <a:pPr marL="34290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2.4 - 3.3V  = 1</a:t>
            </a:r>
          </a:p>
        </p:txBody>
      </p:sp>
      <p:pic>
        <p:nvPicPr>
          <p:cNvPr id="5" name="Picture 4">
            <a:extLst>
              <a:ext uri="{FF2B5EF4-FFF2-40B4-BE49-F238E27FC236}">
                <a16:creationId xmlns:a16="http://schemas.microsoft.com/office/drawing/2014/main" id="{55982507-3960-4A29-993F-44BC29383CA5}"/>
              </a:ext>
            </a:extLst>
          </p:cNvPr>
          <p:cNvPicPr>
            <a:picLocks noChangeAspect="1"/>
          </p:cNvPicPr>
          <p:nvPr/>
        </p:nvPicPr>
        <p:blipFill>
          <a:blip r:embed="rId3"/>
          <a:stretch>
            <a:fillRect/>
          </a:stretch>
        </p:blipFill>
        <p:spPr>
          <a:xfrm>
            <a:off x="530387" y="2609506"/>
            <a:ext cx="2331329" cy="1661583"/>
          </a:xfrm>
          <a:prstGeom prst="rect">
            <a:avLst/>
          </a:prstGeom>
        </p:spPr>
      </p:pic>
      <p:sp>
        <p:nvSpPr>
          <p:cNvPr id="14" name="TextBox 13">
            <a:extLst>
              <a:ext uri="{FF2B5EF4-FFF2-40B4-BE49-F238E27FC236}">
                <a16:creationId xmlns:a16="http://schemas.microsoft.com/office/drawing/2014/main" id="{95816DAD-1084-415F-996C-D5EF2637F3E0}"/>
              </a:ext>
            </a:extLst>
          </p:cNvPr>
          <p:cNvSpPr txBox="1"/>
          <p:nvPr/>
        </p:nvSpPr>
        <p:spPr>
          <a:xfrm>
            <a:off x="455714" y="4305734"/>
            <a:ext cx="4576232" cy="400110"/>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digitalRead(23); trả về HIGH</a:t>
            </a:r>
          </a:p>
        </p:txBody>
      </p:sp>
      <p:pic>
        <p:nvPicPr>
          <p:cNvPr id="8" name="Picture 7">
            <a:extLst>
              <a:ext uri="{FF2B5EF4-FFF2-40B4-BE49-F238E27FC236}">
                <a16:creationId xmlns:a16="http://schemas.microsoft.com/office/drawing/2014/main" id="{8B069249-AFB9-470A-97F9-9B53717ECE01}"/>
              </a:ext>
            </a:extLst>
          </p:cNvPr>
          <p:cNvPicPr>
            <a:picLocks noChangeAspect="1"/>
          </p:cNvPicPr>
          <p:nvPr/>
        </p:nvPicPr>
        <p:blipFill>
          <a:blip r:embed="rId4"/>
          <a:stretch>
            <a:fillRect/>
          </a:stretch>
        </p:blipFill>
        <p:spPr>
          <a:xfrm>
            <a:off x="4158857" y="2344044"/>
            <a:ext cx="2301842" cy="1952406"/>
          </a:xfrm>
          <a:prstGeom prst="rect">
            <a:avLst/>
          </a:prstGeom>
        </p:spPr>
      </p:pic>
      <p:sp>
        <p:nvSpPr>
          <p:cNvPr id="16" name="TextBox 15">
            <a:extLst>
              <a:ext uri="{FF2B5EF4-FFF2-40B4-BE49-F238E27FC236}">
                <a16:creationId xmlns:a16="http://schemas.microsoft.com/office/drawing/2014/main" id="{05FA02AA-3A37-4906-AE2A-C12CA8971BBB}"/>
              </a:ext>
            </a:extLst>
          </p:cNvPr>
          <p:cNvSpPr txBox="1"/>
          <p:nvPr/>
        </p:nvSpPr>
        <p:spPr>
          <a:xfrm>
            <a:off x="4053811" y="4305734"/>
            <a:ext cx="4576232" cy="400110"/>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digitalRead(23); trả về LOW</a:t>
            </a:r>
          </a:p>
        </p:txBody>
      </p:sp>
    </p:spTree>
    <p:extLst>
      <p:ext uri="{BB962C8B-B14F-4D97-AF65-F5344CB8AC3E}">
        <p14:creationId xmlns:p14="http://schemas.microsoft.com/office/powerpoint/2010/main" val="312441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horizont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10" name="Group 9">
            <a:extLst>
              <a:ext uri="{FF2B5EF4-FFF2-40B4-BE49-F238E27FC236}">
                <a16:creationId xmlns:a16="http://schemas.microsoft.com/office/drawing/2014/main" id="{2200000D-5F8C-49A3-956E-3AA93CC6FB3B}"/>
              </a:ext>
            </a:extLst>
          </p:cNvPr>
          <p:cNvGrpSpPr/>
          <p:nvPr/>
        </p:nvGrpSpPr>
        <p:grpSpPr>
          <a:xfrm>
            <a:off x="455714" y="2426749"/>
            <a:ext cx="4576232" cy="2279095"/>
            <a:chOff x="455714" y="2426749"/>
            <a:chExt cx="4576232" cy="2279095"/>
          </a:xfrm>
        </p:grpSpPr>
        <p:pic>
          <p:nvPicPr>
            <p:cNvPr id="9" name="Picture 8">
              <a:extLst>
                <a:ext uri="{FF2B5EF4-FFF2-40B4-BE49-F238E27FC236}">
                  <a16:creationId xmlns:a16="http://schemas.microsoft.com/office/drawing/2014/main" id="{50943396-A33D-4C13-8EEC-94ADB0DB844B}"/>
                </a:ext>
              </a:extLst>
            </p:cNvPr>
            <p:cNvPicPr>
              <a:picLocks noChangeAspect="1"/>
            </p:cNvPicPr>
            <p:nvPr/>
          </p:nvPicPr>
          <p:blipFill>
            <a:blip r:embed="rId3"/>
            <a:stretch>
              <a:fillRect/>
            </a:stretch>
          </p:blipFill>
          <p:spPr>
            <a:xfrm>
              <a:off x="513957" y="2426749"/>
              <a:ext cx="2241188" cy="1827920"/>
            </a:xfrm>
            <a:prstGeom prst="rect">
              <a:avLst/>
            </a:prstGeom>
          </p:spPr>
        </p:pic>
        <p:sp>
          <p:nvSpPr>
            <p:cNvPr id="15" name="TextBox 14">
              <a:extLst>
                <a:ext uri="{FF2B5EF4-FFF2-40B4-BE49-F238E27FC236}">
                  <a16:creationId xmlns:a16="http://schemas.microsoft.com/office/drawing/2014/main" id="{C37ADFD3-EEF7-4A23-A534-F77D15F35189}"/>
                </a:ext>
              </a:extLst>
            </p:cNvPr>
            <p:cNvSpPr txBox="1"/>
            <p:nvPr/>
          </p:nvSpPr>
          <p:spPr>
            <a:xfrm>
              <a:off x="455714" y="4305734"/>
              <a:ext cx="4576232" cy="400110"/>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digitalRead(23); trả về HIGH</a:t>
              </a:r>
            </a:p>
          </p:txBody>
        </p:sp>
      </p:grpSp>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Kit RF Thu </a:t>
            </a:r>
            <a:r>
              <a:rPr lang="vi-VN"/>
              <a:t>Phát Wifi</a:t>
            </a:r>
            <a:r>
              <a:rPr lang="en-US"/>
              <a:t> </a:t>
            </a:r>
            <a:r>
              <a:rPr lang="en-US">
                <a:latin typeface="Times New Roman" panose="02020603050405020304" pitchFamily="18" charset="0"/>
                <a:cs typeface="Times New Roman" panose="02020603050405020304" pitchFamily="18" charset="0"/>
              </a:rPr>
              <a:t>Node MCU</a:t>
            </a:r>
            <a:r>
              <a:rPr lang="vi-VN"/>
              <a:t> ESP8266</a:t>
            </a:r>
            <a:r>
              <a:rPr lang="en-US"/>
              <a:t> MOD AI-Thinker</a:t>
            </a:r>
            <a:endParaRPr lang="vi-VN"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9" name="Google Shape;1017;p46">
            <a:extLst>
              <a:ext uri="{FF2B5EF4-FFF2-40B4-BE49-F238E27FC236}">
                <a16:creationId xmlns:a16="http://schemas.microsoft.com/office/drawing/2014/main" id="{8D2575E9-9397-4EAA-8601-A223DD3AB724}"/>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C63FB8FB-D899-4938-B500-6CB8965CE21B}"/>
              </a:ext>
            </a:extLst>
          </p:cNvPr>
          <p:cNvSpPr/>
          <p:nvPr/>
        </p:nvSpPr>
        <p:spPr>
          <a:xfrm>
            <a:off x="2531533" y="-44026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A58901E-B09E-44C8-B150-8F596C1887F6}"/>
              </a:ext>
            </a:extLst>
          </p:cNvPr>
          <p:cNvSpPr txBox="1"/>
          <p:nvPr/>
        </p:nvSpPr>
        <p:spPr>
          <a:xfrm>
            <a:off x="354113" y="1568483"/>
            <a:ext cx="5616961"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pinMode(pin#, INPUT);</a:t>
            </a:r>
          </a:p>
          <a:p>
            <a:pPr marL="34290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0 - 0.8V = 0</a:t>
            </a:r>
          </a:p>
          <a:p>
            <a:pPr marL="34290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2.4 - 3.3V  = 1</a:t>
            </a:r>
          </a:p>
        </p:txBody>
      </p:sp>
      <p:grpSp>
        <p:nvGrpSpPr>
          <p:cNvPr id="11" name="Group 10">
            <a:extLst>
              <a:ext uri="{FF2B5EF4-FFF2-40B4-BE49-F238E27FC236}">
                <a16:creationId xmlns:a16="http://schemas.microsoft.com/office/drawing/2014/main" id="{5CE5BAB6-1179-4441-95F7-E647D958FE5F}"/>
              </a:ext>
            </a:extLst>
          </p:cNvPr>
          <p:cNvGrpSpPr/>
          <p:nvPr/>
        </p:nvGrpSpPr>
        <p:grpSpPr>
          <a:xfrm>
            <a:off x="4053811" y="2514264"/>
            <a:ext cx="4576232" cy="2191580"/>
            <a:chOff x="4053811" y="2559345"/>
            <a:chExt cx="4576232" cy="2191580"/>
          </a:xfrm>
        </p:grpSpPr>
        <p:sp>
          <p:nvSpPr>
            <p:cNvPr id="16" name="TextBox 15">
              <a:extLst>
                <a:ext uri="{FF2B5EF4-FFF2-40B4-BE49-F238E27FC236}">
                  <a16:creationId xmlns:a16="http://schemas.microsoft.com/office/drawing/2014/main" id="{05FA02AA-3A37-4906-AE2A-C12CA8971BBB}"/>
                </a:ext>
              </a:extLst>
            </p:cNvPr>
            <p:cNvSpPr txBox="1"/>
            <p:nvPr/>
          </p:nvSpPr>
          <p:spPr>
            <a:xfrm>
              <a:off x="4053811" y="4350815"/>
              <a:ext cx="4576232" cy="400110"/>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digitalRead(23); trả về LOW</a:t>
              </a:r>
            </a:p>
          </p:txBody>
        </p:sp>
        <p:pic>
          <p:nvPicPr>
            <p:cNvPr id="6" name="Picture 5">
              <a:extLst>
                <a:ext uri="{FF2B5EF4-FFF2-40B4-BE49-F238E27FC236}">
                  <a16:creationId xmlns:a16="http://schemas.microsoft.com/office/drawing/2014/main" id="{05C860A6-7115-4670-BBBE-75BEE92D9C2E}"/>
                </a:ext>
              </a:extLst>
            </p:cNvPr>
            <p:cNvPicPr>
              <a:picLocks noChangeAspect="1"/>
            </p:cNvPicPr>
            <p:nvPr/>
          </p:nvPicPr>
          <p:blipFill>
            <a:blip r:embed="rId4"/>
            <a:stretch>
              <a:fillRect/>
            </a:stretch>
          </p:blipFill>
          <p:spPr>
            <a:xfrm>
              <a:off x="4053811" y="2559345"/>
              <a:ext cx="2410999" cy="1791470"/>
            </a:xfrm>
            <a:prstGeom prst="rect">
              <a:avLst/>
            </a:prstGeom>
          </p:spPr>
        </p:pic>
      </p:grpSp>
    </p:spTree>
    <p:extLst>
      <p:ext uri="{BB962C8B-B14F-4D97-AF65-F5344CB8AC3E}">
        <p14:creationId xmlns:p14="http://schemas.microsoft.com/office/powerpoint/2010/main" val="29825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17" name="Picture 16">
            <a:extLst>
              <a:ext uri="{FF2B5EF4-FFF2-40B4-BE49-F238E27FC236}">
                <a16:creationId xmlns:a16="http://schemas.microsoft.com/office/drawing/2014/main" id="{EB0B3793-EA61-46C1-92C6-E92B15EE9258}"/>
              </a:ext>
            </a:extLst>
          </p:cNvPr>
          <p:cNvPicPr>
            <a:picLocks noChangeAspect="1"/>
          </p:cNvPicPr>
          <p:nvPr/>
        </p:nvPicPr>
        <p:blipFill>
          <a:blip r:embed="rId3"/>
          <a:srcRect l="11309" r="15570"/>
          <a:stretch>
            <a:fillRect/>
          </a:stretch>
        </p:blipFill>
        <p:spPr>
          <a:xfrm>
            <a:off x="2706707" y="1945898"/>
            <a:ext cx="4209270" cy="3415367"/>
          </a:xfrm>
          <a:custGeom>
            <a:avLst/>
            <a:gdLst>
              <a:gd name="connsiteX0" fmla="*/ 0 w 3996268"/>
              <a:gd name="connsiteY0" fmla="*/ 0 h 3242539"/>
              <a:gd name="connsiteX1" fmla="*/ 3996268 w 3996268"/>
              <a:gd name="connsiteY1" fmla="*/ 0 h 3242539"/>
              <a:gd name="connsiteX2" fmla="*/ 3996268 w 3996268"/>
              <a:gd name="connsiteY2" fmla="*/ 3242539 h 3242539"/>
              <a:gd name="connsiteX3" fmla="*/ 0 w 3996268"/>
              <a:gd name="connsiteY3" fmla="*/ 3242539 h 3242539"/>
            </a:gdLst>
            <a:ahLst/>
            <a:cxnLst>
              <a:cxn ang="0">
                <a:pos x="connsiteX0" y="connsiteY0"/>
              </a:cxn>
              <a:cxn ang="0">
                <a:pos x="connsiteX1" y="connsiteY1"/>
              </a:cxn>
              <a:cxn ang="0">
                <a:pos x="connsiteX2" y="connsiteY2"/>
              </a:cxn>
              <a:cxn ang="0">
                <a:pos x="connsiteX3" y="connsiteY3"/>
              </a:cxn>
            </a:cxnLst>
            <a:rect l="l" t="t" r="r" b="b"/>
            <a:pathLst>
              <a:path w="3996268" h="3242539">
                <a:moveTo>
                  <a:pt x="0" y="0"/>
                </a:moveTo>
                <a:lnTo>
                  <a:pt x="3996268" y="0"/>
                </a:lnTo>
                <a:lnTo>
                  <a:pt x="3996268" y="3242539"/>
                </a:lnTo>
                <a:lnTo>
                  <a:pt x="0" y="3242539"/>
                </a:lnTo>
                <a:close/>
              </a:path>
            </a:pathLst>
          </a:custGeom>
        </p:spPr>
      </p:pic>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Kit RF Thu </a:t>
            </a:r>
            <a:r>
              <a:rPr lang="vi-VN"/>
              <a:t>Phát Wifi</a:t>
            </a:r>
            <a:r>
              <a:rPr lang="en-US"/>
              <a:t> </a:t>
            </a:r>
            <a:r>
              <a:rPr lang="en-US">
                <a:latin typeface="Times New Roman" panose="02020603050405020304" pitchFamily="18" charset="0"/>
                <a:cs typeface="Times New Roman" panose="02020603050405020304" pitchFamily="18" charset="0"/>
              </a:rPr>
              <a:t>Node MCU</a:t>
            </a:r>
            <a:r>
              <a:rPr lang="vi-VN"/>
              <a:t> ESP8266</a:t>
            </a:r>
            <a:r>
              <a:rPr lang="en-US"/>
              <a:t> MOD AI-Thinker</a:t>
            </a:r>
            <a:endParaRPr lang="vi-VN"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9" name="Google Shape;1017;p46">
            <a:extLst>
              <a:ext uri="{FF2B5EF4-FFF2-40B4-BE49-F238E27FC236}">
                <a16:creationId xmlns:a16="http://schemas.microsoft.com/office/drawing/2014/main" id="{8D2575E9-9397-4EAA-8601-A223DD3AB724}"/>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C63FB8FB-D899-4938-B500-6CB8965CE21B}"/>
              </a:ext>
            </a:extLst>
          </p:cNvPr>
          <p:cNvSpPr/>
          <p:nvPr/>
        </p:nvSpPr>
        <p:spPr>
          <a:xfrm>
            <a:off x="2531533" y="-44026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A58901E-B09E-44C8-B150-8F596C1887F6}"/>
              </a:ext>
            </a:extLst>
          </p:cNvPr>
          <p:cNvSpPr txBox="1"/>
          <p:nvPr/>
        </p:nvSpPr>
        <p:spPr>
          <a:xfrm>
            <a:off x="354113" y="1568483"/>
            <a:ext cx="3978547" cy="4708981"/>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pinMode(pin#, INPUT_PULLUP);</a:t>
            </a:r>
          </a:p>
          <a:p>
            <a:r>
              <a:rPr lang="en-US" sz="2000">
                <a:latin typeface="Times New Roman" panose="02020603050405020304" pitchFamily="18" charset="0"/>
                <a:cs typeface="Times New Roman" panose="02020603050405020304" pitchFamily="18" charset="0"/>
              </a:rPr>
              <a:t>Tương ứng với các chân</a:t>
            </a: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0	</a:t>
            </a:r>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10	</a:t>
            </a: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	</a:t>
            </a:r>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12</a:t>
            </a: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2	</a:t>
            </a:r>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13</a:t>
            </a: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3	</a:t>
            </a:r>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14</a:t>
            </a: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4</a:t>
            </a: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5</a:t>
            </a: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9</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p>
        </p:txBody>
      </p:sp>
      <p:grpSp>
        <p:nvGrpSpPr>
          <p:cNvPr id="7" name="Group 6">
            <a:extLst>
              <a:ext uri="{FF2B5EF4-FFF2-40B4-BE49-F238E27FC236}">
                <a16:creationId xmlns:a16="http://schemas.microsoft.com/office/drawing/2014/main" id="{BD78CE2C-6FFF-401C-B874-3267E8D4FB59}"/>
              </a:ext>
            </a:extLst>
          </p:cNvPr>
          <p:cNvGrpSpPr/>
          <p:nvPr/>
        </p:nvGrpSpPr>
        <p:grpSpPr>
          <a:xfrm>
            <a:off x="3997131" y="2841215"/>
            <a:ext cx="1420286" cy="1498567"/>
            <a:chOff x="3939114" y="2463800"/>
            <a:chExt cx="1420286" cy="1498567"/>
          </a:xfrm>
        </p:grpSpPr>
        <p:sp>
          <p:nvSpPr>
            <p:cNvPr id="5" name="Oval 4">
              <a:extLst>
                <a:ext uri="{FF2B5EF4-FFF2-40B4-BE49-F238E27FC236}">
                  <a16:creationId xmlns:a16="http://schemas.microsoft.com/office/drawing/2014/main" id="{06B267BB-1142-4B69-A939-1A63C171D914}"/>
                </a:ext>
              </a:extLst>
            </p:cNvPr>
            <p:cNvSpPr/>
            <p:nvPr/>
          </p:nvSpPr>
          <p:spPr>
            <a:xfrm>
              <a:off x="5092700" y="2711450"/>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F701A57-162E-43A7-9C17-6C99657CDB52}"/>
                </a:ext>
              </a:extLst>
            </p:cNvPr>
            <p:cNvSpPr/>
            <p:nvPr/>
          </p:nvSpPr>
          <p:spPr>
            <a:xfrm>
              <a:off x="5092700" y="3854417"/>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0A01542-A01B-4424-9078-C6464ED15BFA}"/>
                </a:ext>
              </a:extLst>
            </p:cNvPr>
            <p:cNvSpPr/>
            <p:nvPr/>
          </p:nvSpPr>
          <p:spPr>
            <a:xfrm>
              <a:off x="5092700" y="2832934"/>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F8D3FBB-8B22-480D-B32A-56AAAC2928B4}"/>
                </a:ext>
              </a:extLst>
            </p:cNvPr>
            <p:cNvSpPr/>
            <p:nvPr/>
          </p:nvSpPr>
          <p:spPr>
            <a:xfrm>
              <a:off x="5092700" y="3732933"/>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1ECEC41-840A-473E-94B0-DA2BE74E2E60}"/>
                </a:ext>
              </a:extLst>
            </p:cNvPr>
            <p:cNvSpPr/>
            <p:nvPr/>
          </p:nvSpPr>
          <p:spPr>
            <a:xfrm>
              <a:off x="5092700" y="2589966"/>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C8291F-504D-4EED-9842-55E7AC688837}"/>
                </a:ext>
              </a:extLst>
            </p:cNvPr>
            <p:cNvSpPr/>
            <p:nvPr/>
          </p:nvSpPr>
          <p:spPr>
            <a:xfrm>
              <a:off x="5092700" y="2463800"/>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E8FB2C-295A-4167-B487-4FB9AE8494D5}"/>
                </a:ext>
              </a:extLst>
            </p:cNvPr>
            <p:cNvSpPr/>
            <p:nvPr/>
          </p:nvSpPr>
          <p:spPr>
            <a:xfrm>
              <a:off x="3939114" y="2838433"/>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D1E1E6C-262A-4F90-90F9-9C5A1EA0FC39}"/>
                </a:ext>
              </a:extLst>
            </p:cNvPr>
            <p:cNvSpPr/>
            <p:nvPr/>
          </p:nvSpPr>
          <p:spPr>
            <a:xfrm>
              <a:off x="3939114" y="2716949"/>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2825E25-425E-4506-BFD9-42BFC8565185}"/>
                </a:ext>
              </a:extLst>
            </p:cNvPr>
            <p:cNvSpPr/>
            <p:nvPr/>
          </p:nvSpPr>
          <p:spPr>
            <a:xfrm>
              <a:off x="5092700" y="3343675"/>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E45BD71-40C2-4F40-AF4A-6363CCC9F0FA}"/>
                </a:ext>
              </a:extLst>
            </p:cNvPr>
            <p:cNvSpPr/>
            <p:nvPr/>
          </p:nvSpPr>
          <p:spPr>
            <a:xfrm>
              <a:off x="5092700" y="3492951"/>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E173B6F-37B5-4CDE-BC4B-C46FA3A7BD96}"/>
                </a:ext>
              </a:extLst>
            </p:cNvPr>
            <p:cNvSpPr/>
            <p:nvPr/>
          </p:nvSpPr>
          <p:spPr>
            <a:xfrm>
              <a:off x="5092700" y="3225177"/>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AF80AFDC-E92F-4B0E-8A8E-1B0BB5D31DF6}"/>
              </a:ext>
            </a:extLst>
          </p:cNvPr>
          <p:cNvSpPr txBox="1"/>
          <p:nvPr/>
        </p:nvSpPr>
        <p:spPr>
          <a:xfrm>
            <a:off x="354114" y="1563942"/>
            <a:ext cx="4939782" cy="2554545"/>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pinMode(pin#, INPUT_PULLDOWN_16);</a:t>
            </a:r>
          </a:p>
          <a:p>
            <a:endParaRPr lang="en-US" sz="2000">
              <a:solidFill>
                <a:schemeClr val="accent6">
                  <a:lumMod val="75000"/>
                </a:schemeClr>
              </a:solidFill>
              <a:latin typeface="Times New Roman" panose="02020603050405020304" pitchFamily="18" charset="0"/>
              <a:cs typeface="Times New Roman" panose="02020603050405020304" pitchFamily="18" charset="0"/>
            </a:endParaRP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16</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p>
        </p:txBody>
      </p:sp>
      <p:sp>
        <p:nvSpPr>
          <p:cNvPr id="34" name="Oval 33">
            <a:extLst>
              <a:ext uri="{FF2B5EF4-FFF2-40B4-BE49-F238E27FC236}">
                <a16:creationId xmlns:a16="http://schemas.microsoft.com/office/drawing/2014/main" id="{3BAFFE4D-8EF1-44E4-877A-8029E8280282}"/>
              </a:ext>
            </a:extLst>
          </p:cNvPr>
          <p:cNvSpPr/>
          <p:nvPr/>
        </p:nvSpPr>
        <p:spPr>
          <a:xfrm>
            <a:off x="5150717" y="2691939"/>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26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randombar(horizontal)">
                                      <p:cBhvr>
                                        <p:cTn id="21" dur="500"/>
                                        <p:tgtEl>
                                          <p:spTgt spid="3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12" name="Picture 11">
            <a:extLst>
              <a:ext uri="{FF2B5EF4-FFF2-40B4-BE49-F238E27FC236}">
                <a16:creationId xmlns:a16="http://schemas.microsoft.com/office/drawing/2014/main" id="{69EE23BC-68DF-42AC-B462-8A0309CF0F32}"/>
              </a:ext>
            </a:extLst>
          </p:cNvPr>
          <p:cNvPicPr>
            <a:picLocks noChangeAspect="1"/>
          </p:cNvPicPr>
          <p:nvPr/>
        </p:nvPicPr>
        <p:blipFill>
          <a:blip r:embed="rId3"/>
          <a:srcRect l="11309" r="15570"/>
          <a:stretch>
            <a:fillRect/>
          </a:stretch>
        </p:blipFill>
        <p:spPr>
          <a:xfrm>
            <a:off x="2702751" y="1728133"/>
            <a:ext cx="4209270" cy="3415367"/>
          </a:xfrm>
          <a:custGeom>
            <a:avLst/>
            <a:gdLst>
              <a:gd name="connsiteX0" fmla="*/ 0 w 3996268"/>
              <a:gd name="connsiteY0" fmla="*/ 0 h 3242539"/>
              <a:gd name="connsiteX1" fmla="*/ 3996268 w 3996268"/>
              <a:gd name="connsiteY1" fmla="*/ 0 h 3242539"/>
              <a:gd name="connsiteX2" fmla="*/ 3996268 w 3996268"/>
              <a:gd name="connsiteY2" fmla="*/ 3242539 h 3242539"/>
              <a:gd name="connsiteX3" fmla="*/ 0 w 3996268"/>
              <a:gd name="connsiteY3" fmla="*/ 3242539 h 3242539"/>
            </a:gdLst>
            <a:ahLst/>
            <a:cxnLst>
              <a:cxn ang="0">
                <a:pos x="connsiteX0" y="connsiteY0"/>
              </a:cxn>
              <a:cxn ang="0">
                <a:pos x="connsiteX1" y="connsiteY1"/>
              </a:cxn>
              <a:cxn ang="0">
                <a:pos x="connsiteX2" y="connsiteY2"/>
              </a:cxn>
              <a:cxn ang="0">
                <a:pos x="connsiteX3" y="connsiteY3"/>
              </a:cxn>
            </a:cxnLst>
            <a:rect l="l" t="t" r="r" b="b"/>
            <a:pathLst>
              <a:path w="3996268" h="3242539">
                <a:moveTo>
                  <a:pt x="0" y="0"/>
                </a:moveTo>
                <a:lnTo>
                  <a:pt x="3996268" y="0"/>
                </a:lnTo>
                <a:lnTo>
                  <a:pt x="3996268" y="3242539"/>
                </a:lnTo>
                <a:lnTo>
                  <a:pt x="0" y="3242539"/>
                </a:lnTo>
                <a:close/>
              </a:path>
            </a:pathLst>
          </a:custGeom>
        </p:spPr>
      </p:pic>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Kit RF Thu </a:t>
            </a:r>
            <a:r>
              <a:rPr lang="vi-VN"/>
              <a:t>Phát Wifi</a:t>
            </a:r>
            <a:r>
              <a:rPr lang="en-US"/>
              <a:t> </a:t>
            </a:r>
            <a:r>
              <a:rPr lang="en-US">
                <a:latin typeface="Times New Roman" panose="02020603050405020304" pitchFamily="18" charset="0"/>
                <a:cs typeface="Times New Roman" panose="02020603050405020304" pitchFamily="18" charset="0"/>
              </a:rPr>
              <a:t>Node MCU</a:t>
            </a:r>
            <a:r>
              <a:rPr lang="vi-VN"/>
              <a:t> ESP8266</a:t>
            </a:r>
            <a:r>
              <a:rPr lang="en-US"/>
              <a:t> MOD AI-Thinker</a:t>
            </a:r>
            <a:endParaRPr lang="vi-VN"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9" name="Google Shape;1017;p46">
            <a:extLst>
              <a:ext uri="{FF2B5EF4-FFF2-40B4-BE49-F238E27FC236}">
                <a16:creationId xmlns:a16="http://schemas.microsoft.com/office/drawing/2014/main" id="{8D2575E9-9397-4EAA-8601-A223DD3AB724}"/>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C63FB8FB-D899-4938-B500-6CB8965CE21B}"/>
              </a:ext>
            </a:extLst>
          </p:cNvPr>
          <p:cNvSpPr/>
          <p:nvPr/>
        </p:nvSpPr>
        <p:spPr>
          <a:xfrm>
            <a:off x="2531533" y="-44026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A58901E-B09E-44C8-B150-8F596C1887F6}"/>
              </a:ext>
            </a:extLst>
          </p:cNvPr>
          <p:cNvSpPr txBox="1"/>
          <p:nvPr/>
        </p:nvSpPr>
        <p:spPr>
          <a:xfrm>
            <a:off x="354113" y="1568483"/>
            <a:ext cx="5616961" cy="1938992"/>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pinMode(pin#, OUTPUT);</a:t>
            </a:r>
          </a:p>
          <a:p>
            <a:pPr marL="34290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digitalWrite(pin#, HIGH);</a:t>
            </a:r>
          </a:p>
          <a:p>
            <a:r>
              <a:rPr lang="en-US" sz="2000">
                <a:latin typeface="Times New Roman" panose="02020603050405020304" pitchFamily="18" charset="0"/>
                <a:cs typeface="Times New Roman" panose="02020603050405020304" pitchFamily="18" charset="0"/>
              </a:rPr>
              <a:t>     3.3V</a:t>
            </a:r>
          </a:p>
          <a:p>
            <a:pPr marL="34290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digitalWrite(pin#, LOW);</a:t>
            </a:r>
          </a:p>
          <a:p>
            <a:pPr lvl="1"/>
            <a:r>
              <a:rPr lang="en-US" sz="2000">
                <a:latin typeface="Times New Roman" panose="02020603050405020304" pitchFamily="18" charset="0"/>
                <a:cs typeface="Times New Roman" panose="02020603050405020304" pitchFamily="18" charset="0"/>
              </a:rPr>
              <a:t>     0V(GND)	</a:t>
            </a:r>
          </a:p>
          <a:p>
            <a:pPr marL="342900" indent="-342900">
              <a:buFont typeface="Wingdings" panose="05000000000000000000" pitchFamily="2" charset="2"/>
              <a:buChar char="Ø"/>
            </a:pPr>
            <a:endParaRPr lang="en-US" sz="20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8FB9A6E-8E4E-46E6-AE43-72A10BDF3131}"/>
              </a:ext>
            </a:extLst>
          </p:cNvPr>
          <p:cNvSpPr txBox="1"/>
          <p:nvPr/>
        </p:nvSpPr>
        <p:spPr>
          <a:xfrm>
            <a:off x="455714" y="3148642"/>
            <a:ext cx="4939782" cy="2862322"/>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Tương ứng với các chân</a:t>
            </a: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4	</a:t>
            </a:r>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13</a:t>
            </a: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5	</a:t>
            </a:r>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14</a:t>
            </a:r>
            <a:endParaRPr lang="en-US" sz="2000">
              <a:solidFill>
                <a:schemeClr val="accent6">
                  <a:lumMod val="75000"/>
                </a:schemeClr>
              </a:solidFill>
              <a:latin typeface="Times New Roman" panose="02020603050405020304" pitchFamily="18" charset="0"/>
              <a:cs typeface="Times New Roman" panose="02020603050405020304" pitchFamily="18" charset="0"/>
            </a:endParaRPr>
          </a:p>
          <a:p>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12	</a:t>
            </a:r>
            <a:r>
              <a:rPr lang="en-US" sz="2000">
                <a:solidFill>
                  <a:schemeClr val="accent6">
                    <a:lumMod val="75000"/>
                  </a:schemeClr>
                </a:solidFill>
                <a:latin typeface="Times New Roman" panose="02020603050405020304" pitchFamily="18" charset="0"/>
                <a:cs typeface="Times New Roman" panose="02020603050405020304" pitchFamily="18" charset="0"/>
              </a:rPr>
              <a:t>GPIO</a:t>
            </a:r>
            <a:r>
              <a:rPr lang="en-US" sz="2000">
                <a:latin typeface="Times New Roman" panose="02020603050405020304" pitchFamily="18" charset="0"/>
                <a:cs typeface="Times New Roman" panose="02020603050405020304" pitchFamily="18" charset="0"/>
              </a:rPr>
              <a:t>15</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a:t>
            </a:r>
          </a:p>
        </p:txBody>
      </p:sp>
      <p:grpSp>
        <p:nvGrpSpPr>
          <p:cNvPr id="3" name="Group 2">
            <a:extLst>
              <a:ext uri="{FF2B5EF4-FFF2-40B4-BE49-F238E27FC236}">
                <a16:creationId xmlns:a16="http://schemas.microsoft.com/office/drawing/2014/main" id="{435CC28D-B151-495B-97AA-A275ADC50BDD}"/>
              </a:ext>
            </a:extLst>
          </p:cNvPr>
          <p:cNvGrpSpPr/>
          <p:nvPr/>
        </p:nvGrpSpPr>
        <p:grpSpPr>
          <a:xfrm>
            <a:off x="5128796" y="2610493"/>
            <a:ext cx="280204" cy="1110607"/>
            <a:chOff x="5128796" y="2610493"/>
            <a:chExt cx="280204" cy="1110607"/>
          </a:xfrm>
        </p:grpSpPr>
        <p:sp>
          <p:nvSpPr>
            <p:cNvPr id="13" name="Oval 12">
              <a:extLst>
                <a:ext uri="{FF2B5EF4-FFF2-40B4-BE49-F238E27FC236}">
                  <a16:creationId xmlns:a16="http://schemas.microsoft.com/office/drawing/2014/main" id="{0C038B48-C6F1-48DC-A071-83E90A7D9AE7}"/>
                </a:ext>
              </a:extLst>
            </p:cNvPr>
            <p:cNvSpPr/>
            <p:nvPr/>
          </p:nvSpPr>
          <p:spPr>
            <a:xfrm>
              <a:off x="5128796" y="2738934"/>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A2BB87-809D-40F0-B43B-AB194753AB03}"/>
                </a:ext>
              </a:extLst>
            </p:cNvPr>
            <p:cNvSpPr/>
            <p:nvPr/>
          </p:nvSpPr>
          <p:spPr>
            <a:xfrm>
              <a:off x="5128796" y="2610493"/>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AF80C68-A466-42D4-B8D2-5975F8714CC8}"/>
                </a:ext>
              </a:extLst>
            </p:cNvPr>
            <p:cNvSpPr/>
            <p:nvPr/>
          </p:nvSpPr>
          <p:spPr>
            <a:xfrm>
              <a:off x="5128796" y="3504449"/>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17F1E8-F3CE-44A4-9E57-F69C750392D9}"/>
                </a:ext>
              </a:extLst>
            </p:cNvPr>
            <p:cNvSpPr/>
            <p:nvPr/>
          </p:nvSpPr>
          <p:spPr>
            <a:xfrm>
              <a:off x="5135548" y="3613150"/>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D49FB9B-FDED-4F3D-8D71-1065CC72647A}"/>
                </a:ext>
              </a:extLst>
            </p:cNvPr>
            <p:cNvSpPr/>
            <p:nvPr/>
          </p:nvSpPr>
          <p:spPr>
            <a:xfrm>
              <a:off x="5142300" y="3376043"/>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57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12" name="Picture 11">
            <a:extLst>
              <a:ext uri="{FF2B5EF4-FFF2-40B4-BE49-F238E27FC236}">
                <a16:creationId xmlns:a16="http://schemas.microsoft.com/office/drawing/2014/main" id="{69EE23BC-68DF-42AC-B462-8A0309CF0F32}"/>
              </a:ext>
            </a:extLst>
          </p:cNvPr>
          <p:cNvPicPr>
            <a:picLocks noChangeAspect="1"/>
          </p:cNvPicPr>
          <p:nvPr/>
        </p:nvPicPr>
        <p:blipFill>
          <a:blip r:embed="rId3"/>
          <a:srcRect l="11309" r="15570"/>
          <a:stretch>
            <a:fillRect/>
          </a:stretch>
        </p:blipFill>
        <p:spPr>
          <a:xfrm>
            <a:off x="2702751" y="1728133"/>
            <a:ext cx="4209270" cy="3415367"/>
          </a:xfrm>
          <a:custGeom>
            <a:avLst/>
            <a:gdLst>
              <a:gd name="connsiteX0" fmla="*/ 0 w 3996268"/>
              <a:gd name="connsiteY0" fmla="*/ 0 h 3242539"/>
              <a:gd name="connsiteX1" fmla="*/ 3996268 w 3996268"/>
              <a:gd name="connsiteY1" fmla="*/ 0 h 3242539"/>
              <a:gd name="connsiteX2" fmla="*/ 3996268 w 3996268"/>
              <a:gd name="connsiteY2" fmla="*/ 3242539 h 3242539"/>
              <a:gd name="connsiteX3" fmla="*/ 0 w 3996268"/>
              <a:gd name="connsiteY3" fmla="*/ 3242539 h 3242539"/>
            </a:gdLst>
            <a:ahLst/>
            <a:cxnLst>
              <a:cxn ang="0">
                <a:pos x="connsiteX0" y="connsiteY0"/>
              </a:cxn>
              <a:cxn ang="0">
                <a:pos x="connsiteX1" y="connsiteY1"/>
              </a:cxn>
              <a:cxn ang="0">
                <a:pos x="connsiteX2" y="connsiteY2"/>
              </a:cxn>
              <a:cxn ang="0">
                <a:pos x="connsiteX3" y="connsiteY3"/>
              </a:cxn>
            </a:cxnLst>
            <a:rect l="l" t="t" r="r" b="b"/>
            <a:pathLst>
              <a:path w="3996268" h="3242539">
                <a:moveTo>
                  <a:pt x="0" y="0"/>
                </a:moveTo>
                <a:lnTo>
                  <a:pt x="3996268" y="0"/>
                </a:lnTo>
                <a:lnTo>
                  <a:pt x="3996268" y="3242539"/>
                </a:lnTo>
                <a:lnTo>
                  <a:pt x="0" y="3242539"/>
                </a:lnTo>
                <a:close/>
              </a:path>
            </a:pathLst>
          </a:custGeom>
        </p:spPr>
      </p:pic>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Kit RF Thu </a:t>
            </a:r>
            <a:r>
              <a:rPr lang="vi-VN"/>
              <a:t>Phát Wifi</a:t>
            </a:r>
            <a:r>
              <a:rPr lang="en-US"/>
              <a:t> </a:t>
            </a:r>
            <a:r>
              <a:rPr lang="en-US">
                <a:latin typeface="Times New Roman" panose="02020603050405020304" pitchFamily="18" charset="0"/>
                <a:cs typeface="Times New Roman" panose="02020603050405020304" pitchFamily="18" charset="0"/>
              </a:rPr>
              <a:t>Node MCU</a:t>
            </a:r>
            <a:r>
              <a:rPr lang="vi-VN"/>
              <a:t> ESP8266</a:t>
            </a:r>
            <a:r>
              <a:rPr lang="en-US"/>
              <a:t> MOD AI-Thinker</a:t>
            </a:r>
            <a:endParaRPr lang="vi-VN"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9" name="Google Shape;1017;p46">
            <a:extLst>
              <a:ext uri="{FF2B5EF4-FFF2-40B4-BE49-F238E27FC236}">
                <a16:creationId xmlns:a16="http://schemas.microsoft.com/office/drawing/2014/main" id="{8D2575E9-9397-4EAA-8601-A223DD3AB724}"/>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C63FB8FB-D899-4938-B500-6CB8965CE21B}"/>
              </a:ext>
            </a:extLst>
          </p:cNvPr>
          <p:cNvSpPr/>
          <p:nvPr/>
        </p:nvSpPr>
        <p:spPr>
          <a:xfrm>
            <a:off x="2531533" y="-44026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A58901E-B09E-44C8-B150-8F596C1887F6}"/>
              </a:ext>
            </a:extLst>
          </p:cNvPr>
          <p:cNvSpPr txBox="1"/>
          <p:nvPr/>
        </p:nvSpPr>
        <p:spPr>
          <a:xfrm>
            <a:off x="272801" y="1509830"/>
            <a:ext cx="5616961" cy="3170099"/>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pinMode(A0, INPUT);</a:t>
            </a:r>
          </a:p>
          <a:p>
            <a:r>
              <a:rPr lang="en-US" sz="2000">
                <a:latin typeface="Times New Roman" panose="02020603050405020304" pitchFamily="18" charset="0"/>
                <a:cs typeface="Times New Roman" panose="02020603050405020304" pitchFamily="18" charset="0"/>
              </a:rPr>
              <a:t>Chân ADC (Analog to </a:t>
            </a:r>
          </a:p>
          <a:p>
            <a:r>
              <a:rPr lang="en-US" sz="2000">
                <a:latin typeface="Times New Roman" panose="02020603050405020304" pitchFamily="18" charset="0"/>
                <a:cs typeface="Times New Roman" panose="02020603050405020304" pitchFamily="18" charset="0"/>
              </a:rPr>
              <a:t>digital converter)</a:t>
            </a:r>
          </a:p>
          <a:p>
            <a:endParaRPr lang="en-US" sz="20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analogRead(A0) </a:t>
            </a:r>
          </a:p>
          <a:p>
            <a:r>
              <a:rPr lang="en-US" sz="2000">
                <a:latin typeface="Times New Roman" panose="02020603050405020304" pitchFamily="18" charset="0"/>
                <a:cs typeface="Times New Roman" panose="02020603050405020304" pitchFamily="18" charset="0"/>
              </a:rPr>
              <a:t>   trả về giá trị 0-1024</a:t>
            </a:r>
          </a:p>
          <a:p>
            <a:r>
              <a:rPr lang="en-US" sz="2000">
                <a:latin typeface="Times New Roman" panose="02020603050405020304" pitchFamily="18" charset="0"/>
                <a:cs typeface="Times New Roman" panose="02020603050405020304" pitchFamily="18" charset="0"/>
              </a:rPr>
              <a:t>   mỗi giá trị tương ứng</a:t>
            </a:r>
          </a:p>
          <a:p>
            <a:r>
              <a:rPr lang="en-US" sz="2000">
                <a:latin typeface="Times New Roman" panose="02020603050405020304" pitchFamily="18" charset="0"/>
                <a:cs typeface="Times New Roman" panose="02020603050405020304" pitchFamily="18" charset="0"/>
              </a:rPr>
              <a:t>   với 3.2mV</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516E081A-F157-42B4-BCA1-24ADE4B2158A}"/>
              </a:ext>
            </a:extLst>
          </p:cNvPr>
          <p:cNvSpPr/>
          <p:nvPr/>
        </p:nvSpPr>
        <p:spPr>
          <a:xfrm>
            <a:off x="4078038" y="2502543"/>
            <a:ext cx="266700" cy="1079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3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Kit RF Thu </a:t>
            </a:r>
            <a:r>
              <a:rPr lang="vi-VN"/>
              <a:t>Phát Wifi</a:t>
            </a:r>
            <a:r>
              <a:rPr lang="en-US"/>
              <a:t> </a:t>
            </a:r>
            <a:r>
              <a:rPr lang="en-US">
                <a:latin typeface="Times New Roman" panose="02020603050405020304" pitchFamily="18" charset="0"/>
                <a:cs typeface="Times New Roman" panose="02020603050405020304" pitchFamily="18" charset="0"/>
              </a:rPr>
              <a:t>Node MCU</a:t>
            </a:r>
            <a:r>
              <a:rPr lang="vi-VN"/>
              <a:t> ESP8266</a:t>
            </a:r>
            <a:r>
              <a:rPr lang="en-US"/>
              <a:t> MOD AI-Thinker</a:t>
            </a:r>
            <a:endParaRPr lang="vi-VN"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9" name="Google Shape;1017;p46">
            <a:extLst>
              <a:ext uri="{FF2B5EF4-FFF2-40B4-BE49-F238E27FC236}">
                <a16:creationId xmlns:a16="http://schemas.microsoft.com/office/drawing/2014/main" id="{8D2575E9-9397-4EAA-8601-A223DD3AB724}"/>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C63FB8FB-D899-4938-B500-6CB8965CE21B}"/>
              </a:ext>
            </a:extLst>
          </p:cNvPr>
          <p:cNvSpPr/>
          <p:nvPr/>
        </p:nvSpPr>
        <p:spPr>
          <a:xfrm>
            <a:off x="2531533" y="-44026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D70154-287C-4CC1-949E-8C960EC97C00}"/>
              </a:ext>
            </a:extLst>
          </p:cNvPr>
          <p:cNvSpPr txBox="1"/>
          <p:nvPr/>
        </p:nvSpPr>
        <p:spPr>
          <a:xfrm>
            <a:off x="293784" y="1422678"/>
            <a:ext cx="7324216" cy="461665"/>
          </a:xfrm>
          <a:prstGeom prst="rect">
            <a:avLst/>
          </a:prstGeom>
          <a:noFill/>
        </p:spPr>
        <p:txBody>
          <a:bodyPr wrap="square">
            <a:spAutoFit/>
          </a:bodyPr>
          <a:lstStyle/>
          <a:p>
            <a:r>
              <a:rPr lang="vi-VN" sz="2400" b="1">
                <a:effectLst/>
                <a:latin typeface="Times New Roman" panose="02020603050405020304" pitchFamily="18" charset="0"/>
                <a:ea typeface="Calibri Light" panose="020F0302020204030204" pitchFamily="34" charset="0"/>
              </a:rPr>
              <a:t>Các chế độ hoạt động của ESP8266</a:t>
            </a:r>
            <a:r>
              <a:rPr lang="en-US" sz="2400" b="1">
                <a:effectLst/>
                <a:latin typeface="Times New Roman" panose="02020603050405020304" pitchFamily="18" charset="0"/>
                <a:ea typeface="Calibri Light" panose="020F0302020204030204" pitchFamily="34" charset="0"/>
              </a:rPr>
              <a:t> gồm 3 chế độ:</a:t>
            </a:r>
            <a:endParaRPr lang="en-US" sz="2400" b="1"/>
          </a:p>
        </p:txBody>
      </p:sp>
      <p:grpSp>
        <p:nvGrpSpPr>
          <p:cNvPr id="7" name="Group 6">
            <a:extLst>
              <a:ext uri="{FF2B5EF4-FFF2-40B4-BE49-F238E27FC236}">
                <a16:creationId xmlns:a16="http://schemas.microsoft.com/office/drawing/2014/main" id="{A2B3C2CC-B997-4D08-B18F-D5154FA15579}"/>
              </a:ext>
            </a:extLst>
          </p:cNvPr>
          <p:cNvGrpSpPr/>
          <p:nvPr/>
        </p:nvGrpSpPr>
        <p:grpSpPr>
          <a:xfrm>
            <a:off x="147908" y="2016765"/>
            <a:ext cx="3615569" cy="1882179"/>
            <a:chOff x="114704" y="2016765"/>
            <a:chExt cx="4576812" cy="1882179"/>
          </a:xfrm>
        </p:grpSpPr>
        <p:pic>
          <p:nvPicPr>
            <p:cNvPr id="1026" name="Picture 1">
              <a:extLst>
                <a:ext uri="{FF2B5EF4-FFF2-40B4-BE49-F238E27FC236}">
                  <a16:creationId xmlns:a16="http://schemas.microsoft.com/office/drawing/2014/main" id="{B4AAC9DB-B948-466F-82DA-0172EA3E3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01" y="2016765"/>
              <a:ext cx="3565764" cy="141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F2136887-8DBA-4B79-BBD3-72D9175A15F6}"/>
                </a:ext>
              </a:extLst>
            </p:cNvPr>
            <p:cNvSpPr txBox="1"/>
            <p:nvPr/>
          </p:nvSpPr>
          <p:spPr>
            <a:xfrm>
              <a:off x="114704" y="3529612"/>
              <a:ext cx="4576812" cy="369332"/>
            </a:xfrm>
            <a:prstGeom prst="rect">
              <a:avLst/>
            </a:prstGeom>
            <a:noFill/>
          </p:spPr>
          <p:txBody>
            <a:bodyPr wrap="square">
              <a:spAutoFit/>
            </a:bodyPr>
            <a:lstStyle/>
            <a:p>
              <a:pPr marL="342900" marR="0" lvl="0" indent="-342900">
                <a:spcBef>
                  <a:spcPts val="0"/>
                </a:spcBef>
                <a:spcAft>
                  <a:spcPts val="0"/>
                </a:spcAft>
                <a:buFont typeface="SimSun" panose="02010600030101010101" pitchFamily="2" charset="-122"/>
                <a:buChar char=""/>
              </a:pPr>
              <a:r>
                <a:rPr lang="vi-VN" sz="1800" b="1">
                  <a:effectLst/>
                  <a:latin typeface="Times New Roman" panose="02020603050405020304" pitchFamily="18" charset="0"/>
                  <a:ea typeface="Times New Roman" panose="02020603050405020304" pitchFamily="18" charset="0"/>
                </a:rPr>
                <a:t>Access Point Mode</a:t>
              </a:r>
              <a:endParaRPr lang="en-US" sz="1800">
                <a:effectLst/>
                <a:latin typeface="Calibri" panose="020F0502020204030204" pitchFamily="34" charset="0"/>
                <a:ea typeface="Times New Roman" panose="02020603050405020304" pitchFamily="18" charset="0"/>
              </a:endParaRPr>
            </a:p>
          </p:txBody>
        </p:sp>
      </p:grpSp>
      <p:sp>
        <p:nvSpPr>
          <p:cNvPr id="15" name="TextBox 14">
            <a:extLst>
              <a:ext uri="{FF2B5EF4-FFF2-40B4-BE49-F238E27FC236}">
                <a16:creationId xmlns:a16="http://schemas.microsoft.com/office/drawing/2014/main" id="{18850A06-0236-4C6F-88CE-58B95301491F}"/>
              </a:ext>
            </a:extLst>
          </p:cNvPr>
          <p:cNvSpPr txBox="1"/>
          <p:nvPr/>
        </p:nvSpPr>
        <p:spPr>
          <a:xfrm>
            <a:off x="-167487" y="5281324"/>
            <a:ext cx="2983008" cy="1600438"/>
          </a:xfrm>
          <a:prstGeom prst="rect">
            <a:avLst/>
          </a:prstGeom>
          <a:noFill/>
        </p:spPr>
        <p:txBody>
          <a:bodyPr wrap="square">
            <a:spAutoFit/>
          </a:bodyPr>
          <a:lstStyle/>
          <a:p>
            <a:pPr marL="0" marR="0">
              <a:spcBef>
                <a:spcPts val="0"/>
              </a:spcBef>
              <a:spcAft>
                <a:spcPts val="0"/>
              </a:spcAft>
            </a:pPr>
            <a:r>
              <a:rPr lang="vi-VN" sz="1400">
                <a:effectLst/>
                <a:latin typeface="Times New Roman" panose="02020603050405020304" pitchFamily="18" charset="0"/>
                <a:ea typeface="Calibri Light" panose="020F0302020204030204" pitchFamily="34" charset="0"/>
              </a:rPr>
              <a:t>Trong chế độ ACP, ESP8266 sẽ đóng vai trò là một điểm phát WIFI đồng thời ta sẽ xây dựng 1 WebSever cho ESP8266 để ta có thể sử dụng điện thoại hoặc máy tính truy cập vào WebSever trong ESP8266 để điều khiển thiết bị mà ESP8266 quản lý.</a:t>
            </a:r>
            <a:endParaRPr lang="en-US" sz="1400">
              <a:effectLst/>
              <a:latin typeface="Calibri" panose="020F0502020204030204" pitchFamily="34" charset="0"/>
              <a:ea typeface="Calibri Light" panose="020F0302020204030204" pitchFamily="34" charset="0"/>
            </a:endParaRPr>
          </a:p>
        </p:txBody>
      </p:sp>
      <p:grpSp>
        <p:nvGrpSpPr>
          <p:cNvPr id="17" name="Group 16">
            <a:extLst>
              <a:ext uri="{FF2B5EF4-FFF2-40B4-BE49-F238E27FC236}">
                <a16:creationId xmlns:a16="http://schemas.microsoft.com/office/drawing/2014/main" id="{0E5DEEAB-7902-489A-9F32-F5FB8E7074C7}"/>
              </a:ext>
            </a:extLst>
          </p:cNvPr>
          <p:cNvGrpSpPr/>
          <p:nvPr/>
        </p:nvGrpSpPr>
        <p:grpSpPr>
          <a:xfrm>
            <a:off x="3250970" y="1945898"/>
            <a:ext cx="5086951" cy="1992046"/>
            <a:chOff x="3250970" y="1945898"/>
            <a:chExt cx="5086951" cy="1992046"/>
          </a:xfrm>
        </p:grpSpPr>
        <p:pic>
          <p:nvPicPr>
            <p:cNvPr id="1027" name="Picture 1">
              <a:extLst>
                <a:ext uri="{FF2B5EF4-FFF2-40B4-BE49-F238E27FC236}">
                  <a16:creationId xmlns:a16="http://schemas.microsoft.com/office/drawing/2014/main" id="{5C209CCC-DC99-40EE-BB91-E26A11C37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970" y="1945898"/>
              <a:ext cx="2553064" cy="130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1921D08C-7892-426B-A51E-2CCAB82FD95C}"/>
                </a:ext>
              </a:extLst>
            </p:cNvPr>
            <p:cNvSpPr txBox="1"/>
            <p:nvPr/>
          </p:nvSpPr>
          <p:spPr>
            <a:xfrm>
              <a:off x="3443475" y="3568612"/>
              <a:ext cx="4894446" cy="369332"/>
            </a:xfrm>
            <a:prstGeom prst="rect">
              <a:avLst/>
            </a:prstGeom>
            <a:noFill/>
          </p:spPr>
          <p:txBody>
            <a:bodyPr wrap="square">
              <a:spAutoFit/>
            </a:bodyPr>
            <a:lstStyle/>
            <a:p>
              <a:pPr marL="342900" marR="0" lvl="0" indent="-342900">
                <a:spcBef>
                  <a:spcPts val="0"/>
                </a:spcBef>
                <a:spcAft>
                  <a:spcPts val="0"/>
                </a:spcAft>
                <a:buFont typeface="SimSun" panose="02010600030101010101" pitchFamily="2" charset="-122"/>
                <a:buChar char=""/>
              </a:pPr>
              <a:r>
                <a:rPr lang="vi-VN" sz="1800" b="1">
                  <a:effectLst/>
                  <a:latin typeface="Times New Roman" panose="02020603050405020304" pitchFamily="18" charset="0"/>
                  <a:ea typeface="Times New Roman" panose="02020603050405020304" pitchFamily="18" charset="0"/>
                </a:rPr>
                <a:t>Station Mode</a:t>
              </a:r>
              <a:endParaRPr lang="en-US" sz="1800">
                <a:effectLst/>
                <a:latin typeface="Calibri" panose="020F0502020204030204" pitchFamily="34" charset="0"/>
                <a:ea typeface="Times New Roman" panose="02020603050405020304" pitchFamily="18" charset="0"/>
              </a:endParaRPr>
            </a:p>
          </p:txBody>
        </p:sp>
      </p:grpSp>
      <p:sp>
        <p:nvSpPr>
          <p:cNvPr id="21" name="TextBox 20">
            <a:extLst>
              <a:ext uri="{FF2B5EF4-FFF2-40B4-BE49-F238E27FC236}">
                <a16:creationId xmlns:a16="http://schemas.microsoft.com/office/drawing/2014/main" id="{5B2C51F9-BB5A-4C07-B0E5-DD11820E15EB}"/>
              </a:ext>
            </a:extLst>
          </p:cNvPr>
          <p:cNvSpPr txBox="1"/>
          <p:nvPr/>
        </p:nvSpPr>
        <p:spPr>
          <a:xfrm>
            <a:off x="3443475" y="5288004"/>
            <a:ext cx="2983008" cy="1384995"/>
          </a:xfrm>
          <a:prstGeom prst="rect">
            <a:avLst/>
          </a:prstGeom>
          <a:noFill/>
        </p:spPr>
        <p:txBody>
          <a:bodyPr wrap="square">
            <a:spAutoFit/>
          </a:bodyPr>
          <a:lstStyle/>
          <a:p>
            <a:pPr marL="0" marR="0">
              <a:spcBef>
                <a:spcPts val="0"/>
              </a:spcBef>
              <a:spcAft>
                <a:spcPts val="0"/>
              </a:spcAft>
            </a:pPr>
            <a:r>
              <a:rPr lang="en-US" sz="1400">
                <a:effectLst/>
                <a:latin typeface="Times New Roman" panose="02020603050405020304" pitchFamily="18" charset="0"/>
                <a:ea typeface="Calibri Light" panose="020F0302020204030204" pitchFamily="34" charset="0"/>
              </a:rPr>
              <a:t>Xây </a:t>
            </a:r>
            <a:r>
              <a:rPr lang="vi-VN" sz="1400">
                <a:effectLst/>
                <a:latin typeface="Times New Roman" panose="02020603050405020304" pitchFamily="18" charset="0"/>
                <a:ea typeface="Calibri Light" panose="020F0302020204030204" pitchFamily="34" charset="0"/>
              </a:rPr>
              <a:t>dựng WebSever chứa địa chỉ IP của ESP8266 kết nối với mạng Wifi. Sau đó ta dùng điện thoại hoặc laptop kết nối với mạng Wifi và truy cập vào IP chứa WebSever do ESP8266 phát để điều khiển thiết bị. </a:t>
            </a:r>
            <a:endParaRPr lang="en-US" sz="1400">
              <a:effectLst/>
              <a:latin typeface="Calibri" panose="020F0502020204030204" pitchFamily="34" charset="0"/>
              <a:ea typeface="Calibri Light" panose="020F0302020204030204" pitchFamily="34" charset="0"/>
            </a:endParaRPr>
          </a:p>
        </p:txBody>
      </p:sp>
      <p:grpSp>
        <p:nvGrpSpPr>
          <p:cNvPr id="18" name="Group 17">
            <a:extLst>
              <a:ext uri="{FF2B5EF4-FFF2-40B4-BE49-F238E27FC236}">
                <a16:creationId xmlns:a16="http://schemas.microsoft.com/office/drawing/2014/main" id="{3B21E9A5-77A5-4CFF-AE66-9B2BB91DC633}"/>
              </a:ext>
            </a:extLst>
          </p:cNvPr>
          <p:cNvGrpSpPr/>
          <p:nvPr/>
        </p:nvGrpSpPr>
        <p:grpSpPr>
          <a:xfrm>
            <a:off x="5633222" y="2038545"/>
            <a:ext cx="5409398" cy="1844382"/>
            <a:chOff x="5633222" y="2038545"/>
            <a:chExt cx="5409398" cy="1844382"/>
          </a:xfrm>
        </p:grpSpPr>
        <p:pic>
          <p:nvPicPr>
            <p:cNvPr id="1028" name="Picture 1">
              <a:extLst>
                <a:ext uri="{FF2B5EF4-FFF2-40B4-BE49-F238E27FC236}">
                  <a16:creationId xmlns:a16="http://schemas.microsoft.com/office/drawing/2014/main" id="{9B87B5D6-0F08-4CAC-A5A3-4FF0B0CBB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368" y="2038545"/>
              <a:ext cx="2366783" cy="10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98021D2B-CC08-4051-B6D0-9573C965F2E9}"/>
                </a:ext>
              </a:extLst>
            </p:cNvPr>
            <p:cNvSpPr txBox="1"/>
            <p:nvPr/>
          </p:nvSpPr>
          <p:spPr>
            <a:xfrm>
              <a:off x="5633222" y="3513595"/>
              <a:ext cx="5409398" cy="369332"/>
            </a:xfrm>
            <a:prstGeom prst="rect">
              <a:avLst/>
            </a:prstGeom>
            <a:noFill/>
          </p:spPr>
          <p:txBody>
            <a:bodyPr wrap="square">
              <a:spAutoFit/>
            </a:bodyPr>
            <a:lstStyle/>
            <a:p>
              <a:pPr marL="342900" marR="0" lvl="0" indent="-342900">
                <a:spcBef>
                  <a:spcPts val="0"/>
                </a:spcBef>
                <a:spcAft>
                  <a:spcPts val="0"/>
                </a:spcAft>
                <a:buFont typeface="SimSun" panose="02010600030101010101" pitchFamily="2" charset="-122"/>
                <a:buChar char=""/>
              </a:pPr>
              <a:r>
                <a:rPr lang="vi-VN" sz="1800" b="1">
                  <a:effectLst/>
                  <a:latin typeface="Times New Roman" panose="02020603050405020304" pitchFamily="18" charset="0"/>
                  <a:ea typeface="Times New Roman" panose="02020603050405020304" pitchFamily="18" charset="0"/>
                </a:rPr>
                <a:t>Station và Access Point Mode</a:t>
              </a:r>
              <a:endParaRPr lang="en-US" sz="1800">
                <a:effectLst/>
                <a:latin typeface="Calibri" panose="020F0502020204030204" pitchFamily="34" charset="0"/>
                <a:ea typeface="Times New Roman" panose="02020603050405020304" pitchFamily="18" charset="0"/>
              </a:endParaRPr>
            </a:p>
          </p:txBody>
        </p:sp>
      </p:grpSp>
      <p:sp>
        <p:nvSpPr>
          <p:cNvPr id="14" name="Rectangle 13">
            <a:extLst>
              <a:ext uri="{FF2B5EF4-FFF2-40B4-BE49-F238E27FC236}">
                <a16:creationId xmlns:a16="http://schemas.microsoft.com/office/drawing/2014/main" id="{D5D8010F-DF28-41C6-B5EF-78805C678D59}"/>
              </a:ext>
            </a:extLst>
          </p:cNvPr>
          <p:cNvSpPr/>
          <p:nvPr/>
        </p:nvSpPr>
        <p:spPr>
          <a:xfrm>
            <a:off x="3066807" y="2249777"/>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D82F3BC-3F63-46EB-950A-A56E51835750}"/>
              </a:ext>
            </a:extLst>
          </p:cNvPr>
          <p:cNvSpPr/>
          <p:nvPr/>
        </p:nvSpPr>
        <p:spPr>
          <a:xfrm>
            <a:off x="6049815" y="2249777"/>
            <a:ext cx="45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DFD00D9-71CB-4DC2-BDF1-13FE6294951C}"/>
              </a:ext>
            </a:extLst>
          </p:cNvPr>
          <p:cNvSpPr txBox="1"/>
          <p:nvPr/>
        </p:nvSpPr>
        <p:spPr>
          <a:xfrm>
            <a:off x="6939815" y="5327491"/>
            <a:ext cx="3060834" cy="2677656"/>
          </a:xfrm>
          <a:prstGeom prst="rect">
            <a:avLst/>
          </a:prstGeom>
          <a:noFill/>
        </p:spPr>
        <p:txBody>
          <a:bodyPr wrap="square">
            <a:spAutoFit/>
          </a:bodyPr>
          <a:lstStyle/>
          <a:p>
            <a:pPr marL="0" marR="0">
              <a:spcBef>
                <a:spcPts val="0"/>
              </a:spcBef>
              <a:spcAft>
                <a:spcPts val="0"/>
              </a:spcAft>
            </a:pPr>
            <a:r>
              <a:rPr lang="en-US" sz="1400">
                <a:effectLst/>
                <a:latin typeface="Times New Roman" panose="02020603050405020304" pitchFamily="18" charset="0"/>
                <a:ea typeface="Calibri Light" panose="020F0302020204030204" pitchFamily="34" charset="0"/>
              </a:rPr>
              <a:t>ESP8266 </a:t>
            </a:r>
            <a:r>
              <a:rPr lang="vi-VN" sz="1400">
                <a:effectLst/>
                <a:latin typeface="Times New Roman" panose="02020603050405020304" pitchFamily="18" charset="0"/>
                <a:ea typeface="Calibri Light" panose="020F0302020204030204" pitchFamily="34" charset="0"/>
              </a:rPr>
              <a:t>sẽ phát mạng Wifi và ta dùng máy tính hoặc điện thoại truy cập vào đồng thời ESP8266 sẽ kết nối vào mạng Internet. Ta xây dựng WebSever trên ESP8266 để điều khiển ON/OFF mà ESP8266 quản lý đồng thời nó sẽ cập nhật trạng thái của thiết bị đẩy lên Internet. Ta cũng có thể sử dụng 1 thiết bị khác để kết nối với Sever lưu trữ dữ liệu của Internet ta sẽ điều khiển được trạng thấi ON/OFF của những thiết bị mà ESP8266 quản lý.</a:t>
            </a:r>
            <a:endParaRPr lang="en-US" sz="1400">
              <a:effectLst/>
              <a:latin typeface="Calibri" panose="020F0502020204030204" pitchFamily="34" charset="0"/>
              <a:ea typeface="Calibri Light" panose="020F0302020204030204" pitchFamily="34" charset="0"/>
            </a:endParaRPr>
          </a:p>
        </p:txBody>
      </p:sp>
    </p:spTree>
    <p:extLst>
      <p:ext uri="{BB962C8B-B14F-4D97-AF65-F5344CB8AC3E}">
        <p14:creationId xmlns:p14="http://schemas.microsoft.com/office/powerpoint/2010/main" val="40646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1A45-BB2E-41A0-97ED-D1CBF40DC383}"/>
              </a:ext>
            </a:extLst>
          </p:cNvPr>
          <p:cNvSpPr>
            <a:spLocks noGrp="1"/>
          </p:cNvSpPr>
          <p:nvPr>
            <p:ph type="title"/>
          </p:nvPr>
        </p:nvSpPr>
        <p:spPr/>
        <p:txBody>
          <a:bodyPr/>
          <a:lstStyle/>
          <a:p>
            <a:r>
              <a:rPr lang="vi-VN" dirty="0"/>
              <a:t>MODULE DHT11</a:t>
            </a:r>
          </a:p>
        </p:txBody>
      </p:sp>
      <p:sp>
        <p:nvSpPr>
          <p:cNvPr id="6" name="Slide Number Placeholder 5">
            <a:extLst>
              <a:ext uri="{FF2B5EF4-FFF2-40B4-BE49-F238E27FC236}">
                <a16:creationId xmlns:a16="http://schemas.microsoft.com/office/drawing/2014/main" id="{7D5A1B52-80BB-4899-AE3B-F7C24E3BC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7" name="Google Shape;1017;p46">
            <a:extLst>
              <a:ext uri="{FF2B5EF4-FFF2-40B4-BE49-F238E27FC236}">
                <a16:creationId xmlns:a16="http://schemas.microsoft.com/office/drawing/2014/main" id="{3CB9B2ED-1B93-4710-B5B4-2F9A0F875073}"/>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Module cảm biến nhiệt độ độ ẩm DHT11 linh kiện điện tử giá rẻ">
            <a:extLst>
              <a:ext uri="{FF2B5EF4-FFF2-40B4-BE49-F238E27FC236}">
                <a16:creationId xmlns:a16="http://schemas.microsoft.com/office/drawing/2014/main" id="{B9468FF3-6B80-41DE-A75A-6CC067BF2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571" y="1388157"/>
            <a:ext cx="3242966" cy="299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C8968965-28EF-4E6E-8936-9921953F7A66}"/>
              </a:ext>
            </a:extLst>
          </p:cNvPr>
          <p:cNvSpPr txBox="1"/>
          <p:nvPr/>
        </p:nvSpPr>
        <p:spPr>
          <a:xfrm>
            <a:off x="455714" y="1717481"/>
            <a:ext cx="4349999"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latin typeface="Times New Roman" panose="02020603050405020304" pitchFamily="18" charset="0"/>
                <a:ea typeface="SimSun" panose="02010600030101010101" pitchFamily="2" charset="-122"/>
              </a:rPr>
              <a:t>L</a:t>
            </a:r>
            <a:r>
              <a:rPr lang="en-US" sz="1800" dirty="0" err="1">
                <a:solidFill>
                  <a:srgbClr val="000000"/>
                </a:solidFill>
                <a:effectLst/>
                <a:latin typeface="Times New Roman" panose="02020603050405020304" pitchFamily="18" charset="0"/>
                <a:ea typeface="SimSun" panose="02010600030101010101" pitchFamily="2" charset="-122"/>
              </a:rPr>
              <a:t>à</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cảm</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biến</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rất</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thông</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dụng</a:t>
            </a:r>
            <a:r>
              <a:rPr lang="en-US" sz="1800" dirty="0">
                <a:latin typeface="Times New Roman" panose="02020603050405020304" pitchFamily="18" charset="0"/>
                <a:ea typeface="SimSun" panose="02010600030101010101" pitchFamily="2" charset="-122"/>
              </a:rPr>
              <a:t>.</a:t>
            </a:r>
          </a:p>
          <a:p>
            <a:pPr marL="285750" indent="-285750">
              <a:buFont typeface="Arial" panose="020B0604020202020204" pitchFamily="34" charset="0"/>
              <a:buChar char="•"/>
            </a:pPr>
            <a:endParaRPr lang="en-US" sz="1800" dirty="0">
              <a:solidFill>
                <a:srgbClr val="000000"/>
              </a:solidFill>
              <a:effectLst/>
              <a:latin typeface="Times New Roman" panose="02020603050405020304" pitchFamily="18" charset="0"/>
              <a:ea typeface="SimSun" panose="02010600030101010101" pitchFamily="2" charset="-122"/>
            </a:endParaRPr>
          </a:p>
          <a:p>
            <a:pPr marL="285750" indent="-285750">
              <a:buFont typeface="Arial" panose="020B0604020202020204" pitchFamily="34" charset="0"/>
              <a:buChar char="•"/>
            </a:pPr>
            <a:r>
              <a:rPr lang="en-US" sz="1800" dirty="0">
                <a:latin typeface="Times New Roman" panose="02020603050405020304" pitchFamily="18" charset="0"/>
                <a:ea typeface="SimSun" panose="02010600030101010101" pitchFamily="2" charset="-122"/>
              </a:rPr>
              <a:t>C</a:t>
            </a:r>
            <a:r>
              <a:rPr lang="en-US" sz="1800" dirty="0">
                <a:solidFill>
                  <a:srgbClr val="000000"/>
                </a:solidFill>
                <a:effectLst/>
                <a:latin typeface="Times New Roman" panose="02020603050405020304" pitchFamily="18" charset="0"/>
                <a:ea typeface="SimSun" panose="02010600030101010101" pitchFamily="2" charset="-122"/>
              </a:rPr>
              <a:t>hi </a:t>
            </a:r>
            <a:r>
              <a:rPr lang="en-US" sz="1800" dirty="0" err="1">
                <a:solidFill>
                  <a:srgbClr val="000000"/>
                </a:solidFill>
                <a:effectLst/>
                <a:latin typeface="Times New Roman" panose="02020603050405020304" pitchFamily="18" charset="0"/>
                <a:ea typeface="SimSun" panose="02010600030101010101" pitchFamily="2" charset="-122"/>
              </a:rPr>
              <a:t>phí</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rẻ</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và</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rất</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dễ</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lấy</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dữ</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liệu</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thông</a:t>
            </a:r>
            <a:r>
              <a:rPr lang="en-US" sz="1800" dirty="0">
                <a:solidFill>
                  <a:srgbClr val="000000"/>
                </a:solidFill>
                <a:effectLst/>
                <a:latin typeface="Times New Roman" panose="02020603050405020304" pitchFamily="18" charset="0"/>
                <a:ea typeface="SimSun" panose="02010600030101010101" pitchFamily="2" charset="-122"/>
              </a:rPr>
              <a:t> qua </a:t>
            </a:r>
            <a:r>
              <a:rPr lang="en-US" sz="1800" dirty="0" err="1">
                <a:solidFill>
                  <a:srgbClr val="000000"/>
                </a:solidFill>
                <a:effectLst/>
                <a:latin typeface="Times New Roman" panose="02020603050405020304" pitchFamily="18" charset="0"/>
                <a:ea typeface="SimSun" panose="02010600030101010101" pitchFamily="2" charset="-122"/>
              </a:rPr>
              <a:t>giao</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tiếp</a:t>
            </a:r>
            <a:r>
              <a:rPr lang="en-US" sz="1800" dirty="0">
                <a:solidFill>
                  <a:srgbClr val="000000"/>
                </a:solidFill>
                <a:effectLst/>
                <a:latin typeface="Times New Roman" panose="02020603050405020304" pitchFamily="18" charset="0"/>
                <a:ea typeface="SimSun" panose="02010600030101010101" pitchFamily="2" charset="-122"/>
              </a:rPr>
              <a:t> 1 wire. </a:t>
            </a:r>
          </a:p>
          <a:p>
            <a:pPr marL="285750" indent="-285750">
              <a:buFont typeface="Arial" panose="020B0604020202020204" pitchFamily="34" charset="0"/>
              <a:buChar char="•"/>
            </a:pPr>
            <a:endParaRPr lang="en-US" sz="1800" dirty="0">
              <a:latin typeface="Times New Roman" panose="02020603050405020304" pitchFamily="18" charset="0"/>
              <a:ea typeface="SimSun" panose="02010600030101010101" pitchFamily="2" charset="-122"/>
            </a:endParaRPr>
          </a:p>
          <a:p>
            <a:pPr marL="285750" indent="-285750">
              <a:buFont typeface="Arial" panose="020B0604020202020204" pitchFamily="34" charset="0"/>
              <a:buChar char="•"/>
            </a:pPr>
            <a:r>
              <a:rPr lang="vi-VN" sz="1800" dirty="0">
                <a:solidFill>
                  <a:srgbClr val="000000"/>
                </a:solidFill>
                <a:effectLst/>
                <a:latin typeface="Times New Roman" panose="02020603050405020304" pitchFamily="18" charset="0"/>
                <a:ea typeface="SimSun" panose="02010600030101010101" pitchFamily="2" charset="-122"/>
              </a:rPr>
              <a:t>Tích hợp</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bộ</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tiền</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xử</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lý</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tín</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hiệu</a:t>
            </a:r>
            <a:r>
              <a:rPr lang="en-US" sz="1800" dirty="0">
                <a:solidFill>
                  <a:srgbClr val="000000"/>
                </a:solidFill>
                <a:effectLst/>
                <a:latin typeface="Times New Roman" panose="02020603050405020304" pitchFamily="18" charset="0"/>
                <a:ea typeface="SimSun" panose="02010600030101010101" pitchFamily="2" charset="-122"/>
              </a:rPr>
              <a:t> </a:t>
            </a:r>
            <a:r>
              <a:rPr lang="vi-VN" sz="1800" dirty="0">
                <a:solidFill>
                  <a:srgbClr val="000000"/>
                </a:solidFill>
                <a:effectLst/>
                <a:latin typeface="Times New Roman" panose="02020603050405020304" pitchFamily="18" charset="0"/>
                <a:ea typeface="SimSun" panose="02010600030101010101" pitchFamily="2" charset="-122"/>
              </a:rPr>
              <a:t>nên không cần tính toán</a:t>
            </a:r>
            <a:r>
              <a:rPr lang="en-US" sz="1800" dirty="0">
                <a:solidFill>
                  <a:srgbClr val="000000"/>
                </a:solidFill>
                <a:effectLst/>
                <a:latin typeface="Times New Roman" panose="02020603050405020304" pitchFamily="18" charset="0"/>
                <a:ea typeface="SimSun" panose="02010600030101010101" pitchFamily="2" charset="-122"/>
              </a:rPr>
              <a:t>. </a:t>
            </a:r>
          </a:p>
          <a:p>
            <a:pPr marL="285750" indent="-285750">
              <a:buFont typeface="Arial" panose="020B0604020202020204" pitchFamily="34" charset="0"/>
              <a:buChar char="•"/>
            </a:pPr>
            <a:endParaRPr lang="en-US" sz="1800" dirty="0">
              <a:solidFill>
                <a:srgbClr val="000000"/>
              </a:solidFill>
              <a:effectLst/>
              <a:latin typeface="Times New Roman" panose="02020603050405020304" pitchFamily="18" charset="0"/>
              <a:ea typeface="SimSun" panose="02010600030101010101" pitchFamily="2" charset="-122"/>
            </a:endParaRPr>
          </a:p>
          <a:p>
            <a:pPr marL="285750" indent="-285750">
              <a:buFont typeface="Arial" panose="020B0604020202020204" pitchFamily="34" charset="0"/>
              <a:buChar char="•"/>
            </a:pPr>
            <a:r>
              <a:rPr lang="en-US" sz="1800" dirty="0" err="1">
                <a:latin typeface="Times New Roman" panose="02020603050405020304" pitchFamily="18" charset="0"/>
                <a:ea typeface="SimSun" panose="02010600030101010101" pitchFamily="2" charset="-122"/>
              </a:rPr>
              <a:t>K</a:t>
            </a:r>
            <a:r>
              <a:rPr lang="en-US" sz="1800" dirty="0" err="1">
                <a:solidFill>
                  <a:srgbClr val="000000"/>
                </a:solidFill>
                <a:effectLst/>
                <a:latin typeface="Times New Roman" panose="02020603050405020304" pitchFamily="18" charset="0"/>
                <a:ea typeface="SimSun" panose="02010600030101010101" pitchFamily="2" charset="-122"/>
              </a:rPr>
              <a:t>hoảng</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đo</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và</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độ</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chính</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xác</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kém</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hơn</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rất</a:t>
            </a:r>
            <a:r>
              <a:rPr lang="en-US" sz="1800" dirty="0">
                <a:solidFill>
                  <a:srgbClr val="000000"/>
                </a:solidFill>
                <a:effectLst/>
                <a:latin typeface="Times New Roman" panose="02020603050405020304" pitchFamily="18" charset="0"/>
                <a:ea typeface="SimSun" panose="02010600030101010101" pitchFamily="2" charset="-122"/>
              </a:rPr>
              <a:t> </a:t>
            </a:r>
            <a:r>
              <a:rPr lang="en-US" sz="1800" dirty="0" err="1">
                <a:solidFill>
                  <a:srgbClr val="000000"/>
                </a:solidFill>
                <a:effectLst/>
                <a:latin typeface="Times New Roman" panose="02020603050405020304" pitchFamily="18" charset="0"/>
                <a:ea typeface="SimSun" panose="02010600030101010101" pitchFamily="2" charset="-122"/>
              </a:rPr>
              <a:t>nhiều</a:t>
            </a:r>
            <a:r>
              <a:rPr lang="en-US" sz="1800" dirty="0">
                <a:solidFill>
                  <a:srgbClr val="000000"/>
                </a:solidFill>
                <a:effectLst/>
                <a:latin typeface="Times New Roman" panose="02020603050405020304" pitchFamily="18" charset="0"/>
                <a:ea typeface="SimSun" panose="02010600030101010101" pitchFamily="2" charset="-122"/>
              </a:rPr>
              <a:t> so </a:t>
            </a:r>
            <a:r>
              <a:rPr lang="en-US" sz="1800" dirty="0" err="1">
                <a:solidFill>
                  <a:srgbClr val="000000"/>
                </a:solidFill>
                <a:effectLst/>
                <a:latin typeface="Times New Roman" panose="02020603050405020304" pitchFamily="18" charset="0"/>
                <a:ea typeface="SimSun" panose="02010600030101010101" pitchFamily="2" charset="-122"/>
              </a:rPr>
              <a:t>với</a:t>
            </a:r>
            <a:r>
              <a:rPr lang="vi-VN" sz="1800" dirty="0">
                <a:solidFill>
                  <a:srgbClr val="000000"/>
                </a:solidFill>
                <a:effectLst/>
                <a:latin typeface="Times New Roman" panose="02020603050405020304" pitchFamily="18" charset="0"/>
                <a:ea typeface="SimSun" panose="02010600030101010101" pitchFamily="2" charset="-122"/>
              </a:rPr>
              <a:t> DHT</a:t>
            </a:r>
            <a:r>
              <a:rPr lang="en-US" sz="1800" dirty="0">
                <a:solidFill>
                  <a:srgbClr val="000000"/>
                </a:solidFill>
                <a:effectLst/>
                <a:latin typeface="Times New Roman" panose="02020603050405020304" pitchFamily="18" charset="0"/>
                <a:ea typeface="SimSun" panose="02010600030101010101" pitchFamily="2" charset="-122"/>
              </a:rPr>
              <a:t>22.</a:t>
            </a:r>
          </a:p>
        </p:txBody>
      </p:sp>
      <p:pic>
        <p:nvPicPr>
          <p:cNvPr id="10" name="Picture 9">
            <a:extLst>
              <a:ext uri="{FF2B5EF4-FFF2-40B4-BE49-F238E27FC236}">
                <a16:creationId xmlns:a16="http://schemas.microsoft.com/office/drawing/2014/main" id="{E3909A68-D2AC-4E75-A90A-B744DFDE142A}"/>
              </a:ext>
            </a:extLst>
          </p:cNvPr>
          <p:cNvPicPr>
            <a:picLocks noChangeAspect="1"/>
          </p:cNvPicPr>
          <p:nvPr/>
        </p:nvPicPr>
        <p:blipFill>
          <a:blip r:embed="rId3"/>
          <a:stretch>
            <a:fillRect/>
          </a:stretch>
        </p:blipFill>
        <p:spPr>
          <a:xfrm>
            <a:off x="301830" y="1509930"/>
            <a:ext cx="4587051" cy="3574656"/>
          </a:xfrm>
          <a:prstGeom prst="rect">
            <a:avLst/>
          </a:prstGeom>
        </p:spPr>
      </p:pic>
      <p:sp>
        <p:nvSpPr>
          <p:cNvPr id="11" name="TextBox 10">
            <a:extLst>
              <a:ext uri="{FF2B5EF4-FFF2-40B4-BE49-F238E27FC236}">
                <a16:creationId xmlns:a16="http://schemas.microsoft.com/office/drawing/2014/main" id="{532D6A5C-86A9-43F1-8F0D-4124A788797C}"/>
              </a:ext>
            </a:extLst>
          </p:cNvPr>
          <p:cNvSpPr txBox="1"/>
          <p:nvPr/>
        </p:nvSpPr>
        <p:spPr>
          <a:xfrm>
            <a:off x="663284" y="1743578"/>
            <a:ext cx="3934858" cy="321626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tabLst>
                <a:tab pos="5638800" algn="r"/>
              </a:tabLst>
            </a:pPr>
            <a:r>
              <a:rPr lang="en-US" dirty="0" err="1">
                <a:solidFill>
                  <a:srgbClr val="000000"/>
                </a:solidFill>
                <a:effectLst/>
                <a:latin typeface="Times New Roman" panose="02020603050405020304" pitchFamily="18" charset="0"/>
                <a:ea typeface="SimSun" panose="02010600030101010101" pitchFamily="2" charset="-122"/>
              </a:rPr>
              <a:t>Nguồn</a:t>
            </a:r>
            <a:r>
              <a:rPr lang="en-US" dirty="0">
                <a:solidFill>
                  <a:srgbClr val="000000"/>
                </a:solidFill>
                <a:effectLst/>
                <a:latin typeface="Times New Roman" panose="02020603050405020304" pitchFamily="18" charset="0"/>
                <a:ea typeface="SimSun" panose="02010600030101010101" pitchFamily="2" charset="-122"/>
              </a:rPr>
              <a:t>: 3÷5VDC.</a:t>
            </a:r>
          </a:p>
          <a:p>
            <a:pPr marL="285750" indent="-285750" algn="just">
              <a:lnSpc>
                <a:spcPct val="150000"/>
              </a:lnSpc>
              <a:buFont typeface="Arial" panose="020B0604020202020204" pitchFamily="34" charset="0"/>
              <a:buChar char="•"/>
              <a:tabLst>
                <a:tab pos="5638800" algn="r"/>
              </a:tabLst>
            </a:pPr>
            <a:endParaRPr lang="vi-VN" dirty="0">
              <a:effectLst/>
              <a:latin typeface="Times New Roman" panose="02020603050405020304" pitchFamily="18" charset="0"/>
              <a:ea typeface="SimSun" panose="02010600030101010101" pitchFamily="2" charset="-122"/>
            </a:endParaRPr>
          </a:p>
          <a:p>
            <a:pPr marL="285750" indent="-285750" algn="just">
              <a:lnSpc>
                <a:spcPct val="150000"/>
              </a:lnSpc>
              <a:buFont typeface="Arial" panose="020B0604020202020204" pitchFamily="34" charset="0"/>
              <a:buChar char="•"/>
              <a:tabLst>
                <a:tab pos="5638800" algn="r"/>
              </a:tabLst>
            </a:pPr>
            <a:r>
              <a:rPr lang="en-US" dirty="0" err="1">
                <a:solidFill>
                  <a:srgbClr val="000000"/>
                </a:solidFill>
                <a:effectLst/>
                <a:latin typeface="Times New Roman" panose="02020603050405020304" pitchFamily="18" charset="0"/>
                <a:ea typeface="SimSun" panose="02010600030101010101" pitchFamily="2" charset="-122"/>
              </a:rPr>
              <a:t>Dòng</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sử</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dụng</a:t>
            </a:r>
            <a:r>
              <a:rPr lang="en-US" dirty="0">
                <a:solidFill>
                  <a:srgbClr val="000000"/>
                </a:solidFill>
                <a:effectLst/>
                <a:latin typeface="Times New Roman" panose="02020603050405020304" pitchFamily="18" charset="0"/>
                <a:ea typeface="SimSun" panose="02010600030101010101" pitchFamily="2" charset="-122"/>
              </a:rPr>
              <a:t>: 2.5mA max (</a:t>
            </a:r>
            <a:r>
              <a:rPr lang="en-US" dirty="0" err="1">
                <a:solidFill>
                  <a:srgbClr val="000000"/>
                </a:solidFill>
                <a:effectLst/>
                <a:latin typeface="Times New Roman" panose="02020603050405020304" pitchFamily="18" charset="0"/>
                <a:ea typeface="SimSun" panose="02010600030101010101" pitchFamily="2" charset="-122"/>
              </a:rPr>
              <a:t>khi</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truyền</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dữ</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liệu</a:t>
            </a:r>
            <a:r>
              <a:rPr lang="en-US" dirty="0">
                <a:solidFill>
                  <a:srgbClr val="000000"/>
                </a:solidFill>
                <a:effectLst/>
                <a:latin typeface="Times New Roman" panose="02020603050405020304" pitchFamily="18" charset="0"/>
                <a:ea typeface="SimSun" panose="02010600030101010101" pitchFamily="2" charset="-122"/>
              </a:rPr>
              <a:t>).</a:t>
            </a:r>
          </a:p>
          <a:p>
            <a:pPr marL="285750" indent="-285750" algn="just">
              <a:lnSpc>
                <a:spcPct val="150000"/>
              </a:lnSpc>
              <a:buFont typeface="Arial" panose="020B0604020202020204" pitchFamily="34" charset="0"/>
              <a:buChar char="•"/>
              <a:tabLst>
                <a:tab pos="5638800" algn="r"/>
              </a:tabLst>
            </a:pPr>
            <a:endParaRPr lang="vi-VN" dirty="0">
              <a:effectLst/>
              <a:latin typeface="Times New Roman" panose="02020603050405020304" pitchFamily="18" charset="0"/>
              <a:ea typeface="SimSun" panose="02010600030101010101" pitchFamily="2" charset="-122"/>
            </a:endParaRPr>
          </a:p>
          <a:p>
            <a:pPr marL="285750" indent="-285750" algn="just">
              <a:lnSpc>
                <a:spcPct val="150000"/>
              </a:lnSpc>
              <a:buFont typeface="Arial" panose="020B0604020202020204" pitchFamily="34" charset="0"/>
              <a:buChar char="•"/>
              <a:tabLst>
                <a:tab pos="5638800" algn="r"/>
              </a:tabLst>
            </a:pPr>
            <a:r>
              <a:rPr lang="en-US" dirty="0" err="1">
                <a:solidFill>
                  <a:srgbClr val="000000"/>
                </a:solidFill>
                <a:effectLst/>
                <a:latin typeface="Times New Roman" panose="02020603050405020304" pitchFamily="18" charset="0"/>
                <a:ea typeface="SimSun" panose="02010600030101010101" pitchFamily="2" charset="-122"/>
              </a:rPr>
              <a:t>Đo</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tốt</a:t>
            </a:r>
            <a:r>
              <a:rPr lang="en-US" dirty="0">
                <a:solidFill>
                  <a:srgbClr val="000000"/>
                </a:solidFill>
                <a:effectLst/>
                <a:latin typeface="Times New Roman" panose="02020603050405020304" pitchFamily="18" charset="0"/>
                <a:ea typeface="SimSun" panose="02010600030101010101" pitchFamily="2" charset="-122"/>
              </a:rPr>
              <a:t> ở </a:t>
            </a:r>
            <a:r>
              <a:rPr lang="en-US" dirty="0" err="1">
                <a:solidFill>
                  <a:srgbClr val="000000"/>
                </a:solidFill>
                <a:effectLst/>
                <a:latin typeface="Times New Roman" panose="02020603050405020304" pitchFamily="18" charset="0"/>
                <a:ea typeface="SimSun" panose="02010600030101010101" pitchFamily="2" charset="-122"/>
              </a:rPr>
              <a:t>độ</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ẩm</a:t>
            </a:r>
            <a:r>
              <a:rPr lang="en-US" dirty="0">
                <a:solidFill>
                  <a:srgbClr val="000000"/>
                </a:solidFill>
                <a:effectLst/>
                <a:latin typeface="Times New Roman" panose="02020603050405020304" pitchFamily="18" charset="0"/>
                <a:ea typeface="SimSun" panose="02010600030101010101" pitchFamily="2" charset="-122"/>
              </a:rPr>
              <a:t> 2080%RH </a:t>
            </a:r>
            <a:r>
              <a:rPr lang="en-US" dirty="0" err="1">
                <a:solidFill>
                  <a:srgbClr val="000000"/>
                </a:solidFill>
                <a:effectLst/>
                <a:latin typeface="Times New Roman" panose="02020603050405020304" pitchFamily="18" charset="0"/>
                <a:ea typeface="SimSun" panose="02010600030101010101" pitchFamily="2" charset="-122"/>
              </a:rPr>
              <a:t>với</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sai</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số</a:t>
            </a:r>
            <a:r>
              <a:rPr lang="en-US" dirty="0">
                <a:solidFill>
                  <a:srgbClr val="000000"/>
                </a:solidFill>
                <a:effectLst/>
                <a:latin typeface="Times New Roman" panose="02020603050405020304" pitchFamily="18" charset="0"/>
                <a:ea typeface="SimSun" panose="02010600030101010101" pitchFamily="2" charset="-122"/>
              </a:rPr>
              <a:t> 5%.</a:t>
            </a:r>
          </a:p>
          <a:p>
            <a:pPr marL="285750" indent="-285750" algn="just">
              <a:lnSpc>
                <a:spcPct val="150000"/>
              </a:lnSpc>
              <a:buFont typeface="Arial" panose="020B0604020202020204" pitchFamily="34" charset="0"/>
              <a:buChar char="•"/>
              <a:tabLst>
                <a:tab pos="5638800" algn="r"/>
              </a:tabLst>
            </a:pPr>
            <a:endParaRPr lang="vi-VN" dirty="0">
              <a:effectLst/>
              <a:latin typeface="Times New Roman" panose="02020603050405020304" pitchFamily="18" charset="0"/>
              <a:ea typeface="SimSun" panose="02010600030101010101" pitchFamily="2" charset="-122"/>
            </a:endParaRPr>
          </a:p>
          <a:p>
            <a:pPr marL="285750" indent="-285750" algn="just">
              <a:lnSpc>
                <a:spcPct val="150000"/>
              </a:lnSpc>
              <a:buFont typeface="Arial" panose="020B0604020202020204" pitchFamily="34" charset="0"/>
              <a:buChar char="•"/>
              <a:tabLst>
                <a:tab pos="5638800" algn="r"/>
              </a:tabLst>
            </a:pPr>
            <a:r>
              <a:rPr lang="en-US" dirty="0" err="1">
                <a:solidFill>
                  <a:srgbClr val="000000"/>
                </a:solidFill>
                <a:effectLst/>
                <a:latin typeface="Times New Roman" panose="02020603050405020304" pitchFamily="18" charset="0"/>
                <a:ea typeface="SimSun" panose="02010600030101010101" pitchFamily="2" charset="-122"/>
              </a:rPr>
              <a:t>Đo</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tốt</a:t>
            </a:r>
            <a:r>
              <a:rPr lang="en-US" dirty="0">
                <a:solidFill>
                  <a:srgbClr val="000000"/>
                </a:solidFill>
                <a:effectLst/>
                <a:latin typeface="Times New Roman" panose="02020603050405020304" pitchFamily="18" charset="0"/>
                <a:ea typeface="SimSun" panose="02010600030101010101" pitchFamily="2" charset="-122"/>
              </a:rPr>
              <a:t> ở </a:t>
            </a:r>
            <a:r>
              <a:rPr lang="en-US" dirty="0" err="1">
                <a:solidFill>
                  <a:srgbClr val="000000"/>
                </a:solidFill>
                <a:effectLst/>
                <a:latin typeface="Times New Roman" panose="02020603050405020304" pitchFamily="18" charset="0"/>
                <a:ea typeface="SimSun" panose="02010600030101010101" pitchFamily="2" charset="-122"/>
              </a:rPr>
              <a:t>nhiệt</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độ</a:t>
            </a:r>
            <a:r>
              <a:rPr lang="en-US" dirty="0">
                <a:solidFill>
                  <a:srgbClr val="000000"/>
                </a:solidFill>
                <a:effectLst/>
                <a:latin typeface="Times New Roman" panose="02020603050405020304" pitchFamily="18" charset="0"/>
                <a:ea typeface="SimSun" panose="02010600030101010101" pitchFamily="2" charset="-122"/>
              </a:rPr>
              <a:t> 0°C to 50°C </a:t>
            </a:r>
            <a:r>
              <a:rPr lang="en-US" dirty="0" err="1">
                <a:solidFill>
                  <a:srgbClr val="000000"/>
                </a:solidFill>
                <a:effectLst/>
                <a:latin typeface="Times New Roman" panose="02020603050405020304" pitchFamily="18" charset="0"/>
                <a:ea typeface="SimSun" panose="02010600030101010101" pitchFamily="2" charset="-122"/>
              </a:rPr>
              <a:t>sai</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số</a:t>
            </a:r>
            <a:r>
              <a:rPr lang="en-US" dirty="0">
                <a:solidFill>
                  <a:srgbClr val="000000"/>
                </a:solidFill>
                <a:effectLst/>
                <a:latin typeface="Times New Roman" panose="02020603050405020304" pitchFamily="18" charset="0"/>
                <a:ea typeface="SimSun" panose="02010600030101010101" pitchFamily="2" charset="-122"/>
              </a:rPr>
              <a:t> ±2°C.</a:t>
            </a:r>
          </a:p>
          <a:p>
            <a:pPr marL="285750" indent="-285750" algn="just">
              <a:lnSpc>
                <a:spcPct val="150000"/>
              </a:lnSpc>
              <a:buFont typeface="Arial" panose="020B0604020202020204" pitchFamily="34" charset="0"/>
              <a:buChar char="•"/>
              <a:tabLst>
                <a:tab pos="5638800" algn="r"/>
              </a:tabLst>
            </a:pPr>
            <a:endParaRPr lang="vi-VN" dirty="0">
              <a:effectLst/>
              <a:latin typeface="Times New Roman" panose="02020603050405020304" pitchFamily="18" charset="0"/>
              <a:ea typeface="SimSun" panose="02010600030101010101" pitchFamily="2" charset="-122"/>
            </a:endParaRPr>
          </a:p>
          <a:p>
            <a:pPr marL="285750" indent="-285750" algn="just">
              <a:lnSpc>
                <a:spcPct val="150000"/>
              </a:lnSpc>
              <a:buFont typeface="Arial" panose="020B0604020202020204" pitchFamily="34" charset="0"/>
              <a:buChar char="•"/>
              <a:tabLst>
                <a:tab pos="5638800" algn="r"/>
              </a:tabLst>
            </a:pPr>
            <a:r>
              <a:rPr lang="en-US" dirty="0" err="1">
                <a:solidFill>
                  <a:srgbClr val="000000"/>
                </a:solidFill>
                <a:effectLst/>
                <a:latin typeface="Times New Roman" panose="02020603050405020304" pitchFamily="18" charset="0"/>
                <a:ea typeface="SimSun" panose="02010600030101010101" pitchFamily="2" charset="-122"/>
              </a:rPr>
              <a:t>Tần</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số</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lấy</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mẫu</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tối</a:t>
            </a:r>
            <a:r>
              <a:rPr lang="en-US" dirty="0">
                <a:solidFill>
                  <a:srgbClr val="000000"/>
                </a:solidFill>
                <a:effectLst/>
                <a:latin typeface="Times New Roman" panose="02020603050405020304" pitchFamily="18" charset="0"/>
                <a:ea typeface="SimSun" panose="02010600030101010101" pitchFamily="2" charset="-122"/>
              </a:rPr>
              <a:t> </a:t>
            </a:r>
            <a:r>
              <a:rPr lang="en-US" dirty="0" err="1">
                <a:solidFill>
                  <a:srgbClr val="000000"/>
                </a:solidFill>
                <a:effectLst/>
                <a:latin typeface="Times New Roman" panose="02020603050405020304" pitchFamily="18" charset="0"/>
                <a:ea typeface="SimSun" panose="02010600030101010101" pitchFamily="2" charset="-122"/>
              </a:rPr>
              <a:t>đa</a:t>
            </a:r>
            <a:r>
              <a:rPr lang="en-US" dirty="0">
                <a:solidFill>
                  <a:srgbClr val="000000"/>
                </a:solidFill>
                <a:effectLst/>
                <a:latin typeface="Times New Roman" panose="02020603050405020304" pitchFamily="18" charset="0"/>
                <a:ea typeface="SimSun" panose="02010600030101010101" pitchFamily="2" charset="-122"/>
              </a:rPr>
              <a:t> 1Hz (1 </a:t>
            </a:r>
            <a:r>
              <a:rPr lang="en-US" dirty="0" err="1">
                <a:solidFill>
                  <a:srgbClr val="000000"/>
                </a:solidFill>
                <a:effectLst/>
                <a:latin typeface="Times New Roman" panose="02020603050405020304" pitchFamily="18" charset="0"/>
                <a:ea typeface="SimSun" panose="02010600030101010101" pitchFamily="2" charset="-122"/>
              </a:rPr>
              <a:t>giây</a:t>
            </a:r>
            <a:r>
              <a:rPr lang="en-US" dirty="0">
                <a:solidFill>
                  <a:srgbClr val="000000"/>
                </a:solidFill>
                <a:effectLst/>
                <a:latin typeface="Times New Roman" panose="02020603050405020304" pitchFamily="18" charset="0"/>
                <a:ea typeface="SimSun" panose="02010600030101010101" pitchFamily="2" charset="-122"/>
              </a:rPr>
              <a:t> 1 </a:t>
            </a:r>
            <a:r>
              <a:rPr lang="en-US" dirty="0" err="1">
                <a:solidFill>
                  <a:srgbClr val="000000"/>
                </a:solidFill>
                <a:effectLst/>
                <a:latin typeface="Times New Roman" panose="02020603050405020304" pitchFamily="18" charset="0"/>
                <a:ea typeface="SimSun" panose="02010600030101010101" pitchFamily="2" charset="-122"/>
              </a:rPr>
              <a:t>lần</a:t>
            </a:r>
            <a:r>
              <a:rPr lang="en-US" dirty="0">
                <a:solidFill>
                  <a:srgbClr val="000000"/>
                </a:solidFill>
                <a:effectLst/>
                <a:latin typeface="Times New Roman" panose="02020603050405020304" pitchFamily="18" charset="0"/>
                <a:ea typeface="SimSun" panose="02010600030101010101" pitchFamily="2" charset="-122"/>
              </a:rPr>
              <a:t>).</a:t>
            </a:r>
            <a:endParaRPr lang="vi-VN" dirty="0">
              <a:effectLst/>
              <a:latin typeface="Times New Roman" panose="02020603050405020304" pitchFamily="18" charset="0"/>
              <a:ea typeface="SimSun" panose="02010600030101010101" pitchFamily="2" charset="-122"/>
            </a:endParaRPr>
          </a:p>
          <a:p>
            <a:endParaRPr lang="vi-VN" dirty="0">
              <a:latin typeface="+mj-lt"/>
            </a:endParaRPr>
          </a:p>
        </p:txBody>
      </p:sp>
    </p:spTree>
    <p:extLst>
      <p:ext uri="{BB962C8B-B14F-4D97-AF65-F5344CB8AC3E}">
        <p14:creationId xmlns:p14="http://schemas.microsoft.com/office/powerpoint/2010/main" val="197245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0E45-F556-4912-AEAE-0D9E1481218B}"/>
              </a:ext>
            </a:extLst>
          </p:cNvPr>
          <p:cNvSpPr>
            <a:spLocks noGrp="1"/>
          </p:cNvSpPr>
          <p:nvPr>
            <p:ph type="title"/>
          </p:nvPr>
        </p:nvSpPr>
        <p:spPr/>
        <p:txBody>
          <a:bodyPr/>
          <a:lstStyle/>
          <a:p>
            <a:r>
              <a:rPr lang="vi-VN" dirty="0"/>
              <a:t>IC LM7805</a:t>
            </a:r>
          </a:p>
        </p:txBody>
      </p:sp>
      <p:sp>
        <p:nvSpPr>
          <p:cNvPr id="6" name="Slide Number Placeholder 5">
            <a:extLst>
              <a:ext uri="{FF2B5EF4-FFF2-40B4-BE49-F238E27FC236}">
                <a16:creationId xmlns:a16="http://schemas.microsoft.com/office/drawing/2014/main" id="{B718B003-E8AC-4FE1-B895-47577ED40B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7" name="Google Shape;1017;p46">
            <a:extLst>
              <a:ext uri="{FF2B5EF4-FFF2-40B4-BE49-F238E27FC236}">
                <a16:creationId xmlns:a16="http://schemas.microsoft.com/office/drawing/2014/main" id="{9BF21401-D8F1-422C-95B6-12CA05898D3A}"/>
              </a:ext>
            </a:extLst>
          </p:cNvPr>
          <p:cNvSpPr/>
          <p:nvPr/>
        </p:nvSpPr>
        <p:spPr>
          <a:xfrm>
            <a:off x="272801" y="563697"/>
            <a:ext cx="365827" cy="394246"/>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1">
            <a:extLst>
              <a:ext uri="{FF2B5EF4-FFF2-40B4-BE49-F238E27FC236}">
                <a16:creationId xmlns:a16="http://schemas.microsoft.com/office/drawing/2014/main" id="{BB524237-3B58-46FD-8A0F-8E2DD0A821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24" t="6494" r="15630"/>
          <a:stretch/>
        </p:blipFill>
        <p:spPr bwMode="auto">
          <a:xfrm>
            <a:off x="3720914" y="1640114"/>
            <a:ext cx="3897086" cy="299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99CF75EA-25F8-4340-AB47-3D0E738394DA}"/>
              </a:ext>
            </a:extLst>
          </p:cNvPr>
          <p:cNvSpPr txBox="1"/>
          <p:nvPr/>
        </p:nvSpPr>
        <p:spPr>
          <a:xfrm>
            <a:off x="455714" y="1799479"/>
            <a:ext cx="3042229" cy="2677656"/>
          </a:xfrm>
          <a:prstGeom prst="rect">
            <a:avLst/>
          </a:prstGeom>
          <a:noFill/>
        </p:spPr>
        <p:txBody>
          <a:bodyPr wrap="square" rtlCol="0">
            <a:spAutoFit/>
          </a:bodyPr>
          <a:lstStyle/>
          <a:p>
            <a:r>
              <a:rPr lang="vi-VN" dirty="0"/>
              <a:t>Là loại IC cung cấp điện áp ngõ ra với giá trị ổn định mặc dù trong lúc đó điện áp ngõ vào IC thay đổi liên tục và thiếu sự ổn định. </a:t>
            </a:r>
          </a:p>
          <a:p>
            <a:endParaRPr lang="vi-VN" dirty="0"/>
          </a:p>
          <a:p>
            <a:r>
              <a:rPr lang="vi-VN" dirty="0"/>
              <a:t>Giá thành rẻ nhưng khả năng ổn áp của nó thì không thể xem thường.</a:t>
            </a:r>
          </a:p>
          <a:p>
            <a:endParaRPr lang="vi-VN" dirty="0"/>
          </a:p>
          <a:p>
            <a:r>
              <a:rPr lang="vi-VN" dirty="0"/>
              <a:t>Là một loại IC điều chế điện áp DC dương vì ngõ ra của IC này luôn có mức điện áp dương so với mức điện áp nối mass (GND).</a:t>
            </a:r>
          </a:p>
        </p:txBody>
      </p:sp>
      <p:pic>
        <p:nvPicPr>
          <p:cNvPr id="5" name="Picture 4">
            <a:extLst>
              <a:ext uri="{FF2B5EF4-FFF2-40B4-BE49-F238E27FC236}">
                <a16:creationId xmlns:a16="http://schemas.microsoft.com/office/drawing/2014/main" id="{2870CE60-6591-49C8-9FBD-12E8E591E632}"/>
              </a:ext>
            </a:extLst>
          </p:cNvPr>
          <p:cNvPicPr>
            <a:picLocks noChangeAspect="1"/>
          </p:cNvPicPr>
          <p:nvPr/>
        </p:nvPicPr>
        <p:blipFill>
          <a:blip r:embed="rId3"/>
          <a:stretch>
            <a:fillRect/>
          </a:stretch>
        </p:blipFill>
        <p:spPr>
          <a:xfrm>
            <a:off x="455714" y="1832396"/>
            <a:ext cx="3265200" cy="2827265"/>
          </a:xfrm>
          <a:prstGeom prst="rect">
            <a:avLst/>
          </a:prstGeom>
        </p:spPr>
      </p:pic>
      <p:sp>
        <p:nvSpPr>
          <p:cNvPr id="8" name="TextBox 7">
            <a:extLst>
              <a:ext uri="{FF2B5EF4-FFF2-40B4-BE49-F238E27FC236}">
                <a16:creationId xmlns:a16="http://schemas.microsoft.com/office/drawing/2014/main" id="{DC7466D6-B2E5-481D-B7F0-44A1675A0917}"/>
              </a:ext>
            </a:extLst>
          </p:cNvPr>
          <p:cNvSpPr txBox="1"/>
          <p:nvPr/>
        </p:nvSpPr>
        <p:spPr>
          <a:xfrm>
            <a:off x="638628" y="1799479"/>
            <a:ext cx="3042229" cy="2462213"/>
          </a:xfrm>
          <a:prstGeom prst="rect">
            <a:avLst/>
          </a:prstGeom>
          <a:noFill/>
        </p:spPr>
        <p:txBody>
          <a:bodyPr wrap="square" rtlCol="0">
            <a:spAutoFit/>
          </a:bodyPr>
          <a:lstStyle/>
          <a:p>
            <a:r>
              <a:rPr lang="vi-VN" dirty="0"/>
              <a:t>Điện áp vào lớn nhất: 20V</a:t>
            </a:r>
          </a:p>
          <a:p>
            <a:endParaRPr lang="vi-VN" dirty="0"/>
          </a:p>
          <a:p>
            <a:r>
              <a:rPr lang="vi-VN" dirty="0"/>
              <a:t>Điện áp vào nhỏ nhất: 7V</a:t>
            </a:r>
          </a:p>
          <a:p>
            <a:endParaRPr lang="vi-VN" dirty="0"/>
          </a:p>
          <a:p>
            <a:r>
              <a:rPr lang="vi-VN" dirty="0"/>
              <a:t>Nhiệt độ hoạt động lớn nhất: 85°C</a:t>
            </a:r>
          </a:p>
          <a:p>
            <a:endParaRPr lang="vi-VN" dirty="0"/>
          </a:p>
          <a:p>
            <a:r>
              <a:rPr lang="vi-VN" dirty="0"/>
              <a:t>Nhiệt độ hoạt động nhỏ nhất: -20°C</a:t>
            </a:r>
          </a:p>
          <a:p>
            <a:endParaRPr lang="vi-VN" dirty="0"/>
          </a:p>
          <a:p>
            <a:r>
              <a:rPr lang="vi-VN" dirty="0"/>
              <a:t>Dòng đầu ra: 1.5A</a:t>
            </a:r>
          </a:p>
          <a:p>
            <a:endParaRPr lang="vi-VN" dirty="0"/>
          </a:p>
          <a:p>
            <a:r>
              <a:rPr lang="vi-VN" dirty="0"/>
              <a:t>Điện áp ổn định: 5V</a:t>
            </a:r>
          </a:p>
        </p:txBody>
      </p:sp>
    </p:spTree>
    <p:extLst>
      <p:ext uri="{BB962C8B-B14F-4D97-AF65-F5344CB8AC3E}">
        <p14:creationId xmlns:p14="http://schemas.microsoft.com/office/powerpoint/2010/main" val="4070649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C087-42EF-4FE3-90B6-363BC9A94021}"/>
              </a:ext>
            </a:extLst>
          </p:cNvPr>
          <p:cNvSpPr>
            <a:spLocks noGrp="1"/>
          </p:cNvSpPr>
          <p:nvPr>
            <p:ph type="title"/>
          </p:nvPr>
        </p:nvSpPr>
        <p:spPr/>
        <p:txBody>
          <a:bodyPr/>
          <a:lstStyle/>
          <a:p>
            <a:r>
              <a:rPr lang="vi-VN" dirty="0"/>
              <a:t>PHẦN MỀM VISUAL STUDIO CODE</a:t>
            </a:r>
          </a:p>
        </p:txBody>
      </p:sp>
      <p:sp>
        <p:nvSpPr>
          <p:cNvPr id="6" name="Slide Number Placeholder 5">
            <a:extLst>
              <a:ext uri="{FF2B5EF4-FFF2-40B4-BE49-F238E27FC236}">
                <a16:creationId xmlns:a16="http://schemas.microsoft.com/office/drawing/2014/main" id="{5EEA5501-2882-43CB-8393-EB91F1293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grpSp>
        <p:nvGrpSpPr>
          <p:cNvPr id="7" name="Google Shape;1014;p46">
            <a:extLst>
              <a:ext uri="{FF2B5EF4-FFF2-40B4-BE49-F238E27FC236}">
                <a16:creationId xmlns:a16="http://schemas.microsoft.com/office/drawing/2014/main" id="{666BDF85-FD07-409B-8E1D-D7E930607E1B}"/>
              </a:ext>
            </a:extLst>
          </p:cNvPr>
          <p:cNvGrpSpPr/>
          <p:nvPr/>
        </p:nvGrpSpPr>
        <p:grpSpPr>
          <a:xfrm>
            <a:off x="278656" y="610085"/>
            <a:ext cx="349624" cy="331179"/>
            <a:chOff x="2583100" y="2973775"/>
            <a:chExt cx="461550" cy="437200"/>
          </a:xfrm>
        </p:grpSpPr>
        <p:sp>
          <p:nvSpPr>
            <p:cNvPr id="8" name="Google Shape;1015;p46">
              <a:extLst>
                <a:ext uri="{FF2B5EF4-FFF2-40B4-BE49-F238E27FC236}">
                  <a16:creationId xmlns:a16="http://schemas.microsoft.com/office/drawing/2014/main" id="{26000B8F-84B2-49CA-A703-12A21D0DDCBC}"/>
                </a:ext>
              </a:extLst>
            </p:cNvPr>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16;p46">
              <a:extLst>
                <a:ext uri="{FF2B5EF4-FFF2-40B4-BE49-F238E27FC236}">
                  <a16:creationId xmlns:a16="http://schemas.microsoft.com/office/drawing/2014/main" id="{3537A0E9-6CD3-418C-9813-BB5DEB9471EB}"/>
                </a:ext>
              </a:extLst>
            </p:cNvPr>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Visual Studio Code - YouTube">
            <a:extLst>
              <a:ext uri="{FF2B5EF4-FFF2-40B4-BE49-F238E27FC236}">
                <a16:creationId xmlns:a16="http://schemas.microsoft.com/office/drawing/2014/main" id="{4D4F0FC3-8068-45A4-970F-8E15E3826A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87" t="12765" r="12884" b="12884"/>
          <a:stretch/>
        </p:blipFill>
        <p:spPr bwMode="auto">
          <a:xfrm>
            <a:off x="7579977" y="737392"/>
            <a:ext cx="1195887" cy="1186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03C8C6-22CF-4930-BBD5-A2845E9B9F4D}"/>
              </a:ext>
            </a:extLst>
          </p:cNvPr>
          <p:cNvSpPr txBox="1"/>
          <p:nvPr/>
        </p:nvSpPr>
        <p:spPr>
          <a:xfrm>
            <a:off x="368136" y="1712686"/>
            <a:ext cx="4203602" cy="2554545"/>
          </a:xfrm>
          <a:prstGeom prst="rect">
            <a:avLst/>
          </a:prstGeom>
          <a:noFill/>
        </p:spPr>
        <p:txBody>
          <a:bodyPr wrap="square" rtlCol="0">
            <a:spAutoFit/>
          </a:bodyPr>
          <a:lstStyle/>
          <a:p>
            <a:r>
              <a:rPr lang="vi-VN" sz="2000" dirty="0">
                <a:latin typeface="+mj-lt"/>
              </a:rPr>
              <a:t>Là một trình biên tập mã được phát triển bởi Microsoft dành cho Windows, Linux và macOS.</a:t>
            </a:r>
          </a:p>
          <a:p>
            <a:r>
              <a:rPr lang="vi-VN" sz="2000" dirty="0">
                <a:latin typeface="+mj-lt"/>
              </a:rPr>
              <a:t> </a:t>
            </a:r>
          </a:p>
          <a:p>
            <a:r>
              <a:rPr lang="vi-VN" sz="2000" dirty="0">
                <a:latin typeface="+mj-lt"/>
              </a:rPr>
              <a:t>Nó hỗ trợ chức năng debug, đi kèm với Git, có syntax highlighting, tự hoàn thành mã thông minh, snippets, và cải tiến mã nguồn.</a:t>
            </a:r>
          </a:p>
        </p:txBody>
      </p:sp>
      <p:pic>
        <p:nvPicPr>
          <p:cNvPr id="4" name="Picture 3">
            <a:extLst>
              <a:ext uri="{FF2B5EF4-FFF2-40B4-BE49-F238E27FC236}">
                <a16:creationId xmlns:a16="http://schemas.microsoft.com/office/drawing/2014/main" id="{30D73D9A-86A5-4E54-ACCC-55F8AE083BB7}"/>
              </a:ext>
            </a:extLst>
          </p:cNvPr>
          <p:cNvPicPr>
            <a:picLocks noChangeAspect="1"/>
          </p:cNvPicPr>
          <p:nvPr/>
        </p:nvPicPr>
        <p:blipFill>
          <a:blip r:embed="rId3"/>
          <a:stretch>
            <a:fillRect/>
          </a:stretch>
        </p:blipFill>
        <p:spPr>
          <a:xfrm>
            <a:off x="4786239" y="2097377"/>
            <a:ext cx="3989625" cy="2244164"/>
          </a:xfrm>
          <a:prstGeom prst="rect">
            <a:avLst/>
          </a:prstGeom>
        </p:spPr>
      </p:pic>
    </p:spTree>
    <p:extLst>
      <p:ext uri="{BB962C8B-B14F-4D97-AF65-F5344CB8AC3E}">
        <p14:creationId xmlns:p14="http://schemas.microsoft.com/office/powerpoint/2010/main" val="3687171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3C9B-47C7-4B10-95C4-207F22F44CD7}"/>
              </a:ext>
            </a:extLst>
          </p:cNvPr>
          <p:cNvSpPr>
            <a:spLocks noGrp="1"/>
          </p:cNvSpPr>
          <p:nvPr>
            <p:ph type="title"/>
          </p:nvPr>
        </p:nvSpPr>
        <p:spPr/>
        <p:txBody>
          <a:bodyPr/>
          <a:lstStyle/>
          <a:p>
            <a:r>
              <a:rPr lang="en-US"/>
              <a:t>HTML + CSS + JAVASCRIPT</a:t>
            </a:r>
            <a:endParaRPr lang="vi-VN" dirty="0"/>
          </a:p>
        </p:txBody>
      </p:sp>
      <p:sp>
        <p:nvSpPr>
          <p:cNvPr id="6" name="Slide Number Placeholder 5">
            <a:extLst>
              <a:ext uri="{FF2B5EF4-FFF2-40B4-BE49-F238E27FC236}">
                <a16:creationId xmlns:a16="http://schemas.microsoft.com/office/drawing/2014/main" id="{ADABC322-F120-40EF-A7E1-86E9B17A1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grpSp>
        <p:nvGrpSpPr>
          <p:cNvPr id="9" name="Google Shape;325;p22">
            <a:extLst>
              <a:ext uri="{FF2B5EF4-FFF2-40B4-BE49-F238E27FC236}">
                <a16:creationId xmlns:a16="http://schemas.microsoft.com/office/drawing/2014/main" id="{BA54C67E-985C-4B18-A60B-CFB046D1C78B}"/>
              </a:ext>
            </a:extLst>
          </p:cNvPr>
          <p:cNvGrpSpPr/>
          <p:nvPr/>
        </p:nvGrpSpPr>
        <p:grpSpPr>
          <a:xfrm>
            <a:off x="263101" y="580106"/>
            <a:ext cx="407743" cy="391135"/>
            <a:chOff x="5233525" y="4954450"/>
            <a:chExt cx="538275" cy="516350"/>
          </a:xfrm>
        </p:grpSpPr>
        <p:sp>
          <p:nvSpPr>
            <p:cNvPr id="10" name="Google Shape;326;p22">
              <a:extLst>
                <a:ext uri="{FF2B5EF4-FFF2-40B4-BE49-F238E27FC236}">
                  <a16:creationId xmlns:a16="http://schemas.microsoft.com/office/drawing/2014/main" id="{7DB71247-35B7-46BD-BD60-2B8CA2AF092E}"/>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p22">
              <a:extLst>
                <a:ext uri="{FF2B5EF4-FFF2-40B4-BE49-F238E27FC236}">
                  <a16:creationId xmlns:a16="http://schemas.microsoft.com/office/drawing/2014/main" id="{5CFF8926-0BA1-4BC6-BA91-EDCA630789C3}"/>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8;p22">
              <a:extLst>
                <a:ext uri="{FF2B5EF4-FFF2-40B4-BE49-F238E27FC236}">
                  <a16:creationId xmlns:a16="http://schemas.microsoft.com/office/drawing/2014/main" id="{C4E0DB57-24D2-4E6E-9CC1-572BA93988A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9;p22">
              <a:extLst>
                <a:ext uri="{FF2B5EF4-FFF2-40B4-BE49-F238E27FC236}">
                  <a16:creationId xmlns:a16="http://schemas.microsoft.com/office/drawing/2014/main" id="{8AAC8783-8584-49D7-84D7-7DC93A449E0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p22">
              <a:extLst>
                <a:ext uri="{FF2B5EF4-FFF2-40B4-BE49-F238E27FC236}">
                  <a16:creationId xmlns:a16="http://schemas.microsoft.com/office/drawing/2014/main" id="{8CC58163-2C66-447B-9A86-5B5575DB1D53}"/>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1;p22">
              <a:extLst>
                <a:ext uri="{FF2B5EF4-FFF2-40B4-BE49-F238E27FC236}">
                  <a16:creationId xmlns:a16="http://schemas.microsoft.com/office/drawing/2014/main" id="{07CC2EF3-8787-4A00-B4B4-B4CC16AF68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p22">
              <a:extLst>
                <a:ext uri="{FF2B5EF4-FFF2-40B4-BE49-F238E27FC236}">
                  <a16:creationId xmlns:a16="http://schemas.microsoft.com/office/drawing/2014/main" id="{3E389CFD-6803-40F0-A6DD-286D7FFACA8C}"/>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p22">
              <a:extLst>
                <a:ext uri="{FF2B5EF4-FFF2-40B4-BE49-F238E27FC236}">
                  <a16:creationId xmlns:a16="http://schemas.microsoft.com/office/drawing/2014/main" id="{3F2551BD-CB2E-4434-96D9-0D74B95B622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4;p22">
              <a:extLst>
                <a:ext uri="{FF2B5EF4-FFF2-40B4-BE49-F238E27FC236}">
                  <a16:creationId xmlns:a16="http://schemas.microsoft.com/office/drawing/2014/main" id="{E03FD6C5-72FD-4944-A48D-3BFE83B0E84B}"/>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p22">
              <a:extLst>
                <a:ext uri="{FF2B5EF4-FFF2-40B4-BE49-F238E27FC236}">
                  <a16:creationId xmlns:a16="http://schemas.microsoft.com/office/drawing/2014/main" id="{5CED89A0-B474-4C98-A5FF-A7EA22C63BA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6;p22">
              <a:extLst>
                <a:ext uri="{FF2B5EF4-FFF2-40B4-BE49-F238E27FC236}">
                  <a16:creationId xmlns:a16="http://schemas.microsoft.com/office/drawing/2014/main" id="{CAEDD40D-EA8B-473B-B7BE-DCEBA7509EE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4" descr="JavaScript - Quantrimang.com">
            <a:extLst>
              <a:ext uri="{FF2B5EF4-FFF2-40B4-BE49-F238E27FC236}">
                <a16:creationId xmlns:a16="http://schemas.microsoft.com/office/drawing/2014/main" id="{29928F24-34BC-411C-8DA9-F9E1A6132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609" y="3400533"/>
            <a:ext cx="1566863" cy="156686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9C3317E-94F6-4D35-A3F1-C3294C611058}"/>
              </a:ext>
            </a:extLst>
          </p:cNvPr>
          <p:cNvSpPr txBox="1"/>
          <p:nvPr/>
        </p:nvSpPr>
        <p:spPr>
          <a:xfrm>
            <a:off x="637163" y="1409817"/>
            <a:ext cx="6597305" cy="2308324"/>
          </a:xfrm>
          <a:prstGeom prst="rect">
            <a:avLst/>
          </a:prstGeom>
          <a:noFill/>
        </p:spPr>
        <p:txBody>
          <a:bodyPr wrap="square">
            <a:spAutoFit/>
          </a:bodyPr>
          <a:lstStyle/>
          <a:p>
            <a:pPr algn="l"/>
            <a:r>
              <a:rPr lang="en-US" sz="2400" b="0" i="0">
                <a:solidFill>
                  <a:srgbClr val="36344D"/>
                </a:solidFill>
                <a:effectLst/>
                <a:latin typeface="Times New Roman" panose="02020603050405020304" pitchFamily="18" charset="0"/>
                <a:cs typeface="Times New Roman" panose="02020603050405020304" pitchFamily="18" charset="0"/>
              </a:rPr>
              <a:t>3 ngôn ngữ chính của lập trình web:</a:t>
            </a:r>
          </a:p>
          <a:p>
            <a:pPr algn="l">
              <a:buFont typeface="+mj-lt"/>
              <a:buAutoNum type="arabicPeriod"/>
            </a:pPr>
            <a:r>
              <a:rPr lang="en-US" sz="2400" b="1" i="0">
                <a:solidFill>
                  <a:srgbClr val="6747C7"/>
                </a:solidFill>
                <a:effectLst/>
                <a:latin typeface="Times New Roman" panose="02020603050405020304" pitchFamily="18" charset="0"/>
                <a:cs typeface="Times New Roman" panose="02020603050405020304" pitchFamily="18" charset="0"/>
                <a:hlinkClick r:id="rId3"/>
              </a:rPr>
              <a:t>HTML</a:t>
            </a:r>
            <a:r>
              <a:rPr lang="en-US" sz="2400" b="0" i="0">
                <a:solidFill>
                  <a:srgbClr val="36344D"/>
                </a:solidFill>
                <a:effectLst/>
                <a:latin typeface="Times New Roman" panose="02020603050405020304" pitchFamily="18" charset="0"/>
                <a:cs typeface="Times New Roman" panose="02020603050405020304" pitchFamily="18" charset="0"/>
              </a:rPr>
              <a:t>: Giúp bạn thêm nội dung cho trang web.</a:t>
            </a:r>
          </a:p>
          <a:p>
            <a:pPr algn="l">
              <a:buFont typeface="+mj-lt"/>
              <a:buAutoNum type="arabicPeriod"/>
            </a:pPr>
            <a:r>
              <a:rPr lang="en-US" sz="2400" b="1" i="0">
                <a:solidFill>
                  <a:srgbClr val="6747C7"/>
                </a:solidFill>
                <a:effectLst/>
                <a:latin typeface="Times New Roman" panose="02020603050405020304" pitchFamily="18" charset="0"/>
                <a:cs typeface="Times New Roman" panose="02020603050405020304" pitchFamily="18" charset="0"/>
                <a:hlinkClick r:id="rId4"/>
              </a:rPr>
              <a:t>CSS</a:t>
            </a:r>
            <a:r>
              <a:rPr lang="en-US" sz="2400" b="0" i="0">
                <a:solidFill>
                  <a:srgbClr val="36344D"/>
                </a:solidFill>
                <a:effectLst/>
                <a:latin typeface="Times New Roman" panose="02020603050405020304" pitchFamily="18" charset="0"/>
                <a:cs typeface="Times New Roman" panose="02020603050405020304" pitchFamily="18" charset="0"/>
              </a:rPr>
              <a:t>: Định dạng thiết kế, bố cục, phong cách, canh lề của trang web.</a:t>
            </a:r>
          </a:p>
          <a:p>
            <a:pPr algn="l">
              <a:buFont typeface="+mj-lt"/>
              <a:buAutoNum type="arabicPeriod"/>
            </a:pPr>
            <a:r>
              <a:rPr lang="en-US" sz="2400" b="1" i="1" u="sng">
                <a:solidFill>
                  <a:srgbClr val="36344D"/>
                </a:solidFill>
                <a:effectLst/>
                <a:latin typeface="Times New Roman" panose="02020603050405020304" pitchFamily="18" charset="0"/>
                <a:cs typeface="Times New Roman" panose="02020603050405020304" pitchFamily="18" charset="0"/>
              </a:rPr>
              <a:t>JavaScript</a:t>
            </a:r>
            <a:r>
              <a:rPr lang="en-US" sz="2400" b="0" i="0">
                <a:solidFill>
                  <a:srgbClr val="36344D"/>
                </a:solidFill>
                <a:effectLst/>
                <a:latin typeface="Times New Roman" panose="02020603050405020304" pitchFamily="18" charset="0"/>
                <a:cs typeface="Times New Roman" panose="02020603050405020304" pitchFamily="18" charset="0"/>
              </a:rPr>
              <a:t>: Cải thiện cách hoạt động của trang web.</a:t>
            </a:r>
          </a:p>
        </p:txBody>
      </p:sp>
      <p:pic>
        <p:nvPicPr>
          <p:cNvPr id="25" name="Picture 10" descr="Rrakibr: I will edit HTML and CSS on your webpage and also design your site  for $10 on fiverr.com | Learn html and css, Learn html, Html5">
            <a:extLst>
              <a:ext uri="{FF2B5EF4-FFF2-40B4-BE49-F238E27FC236}">
                <a16:creationId xmlns:a16="http://schemas.microsoft.com/office/drawing/2014/main" id="{9775F650-3CCA-46DA-B6C9-6D915D8A06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746" y="3400533"/>
            <a:ext cx="3042863" cy="156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837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597925" y="3173600"/>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mj-lt"/>
              </a:rPr>
              <a:t>TỔNG QUAN </a:t>
            </a:r>
            <a:r>
              <a:rPr lang="vi-VN">
                <a:latin typeface="+mj-lt"/>
              </a:rPr>
              <a:t>VỀ </a:t>
            </a:r>
            <a:r>
              <a:rPr lang="en-US">
                <a:latin typeface="Times New Roman" panose="02020603050405020304" pitchFamily="18" charset="0"/>
                <a:cs typeface="Times New Roman" panose="02020603050405020304" pitchFamily="18" charset="0"/>
              </a:rPr>
              <a:t>HỆ THỐNG</a:t>
            </a:r>
            <a:endParaRPr dirty="0">
              <a:latin typeface="Times New Roman" panose="02020603050405020304" pitchFamily="18" charset="0"/>
              <a:cs typeface="Times New Roman" panose="02020603050405020304" pitchFamily="18"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j-lt"/>
              </a:rPr>
              <a:t>3</a:t>
            </a:r>
            <a:endParaRPr>
              <a:latin typeface="+mj-lt"/>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mj-lt"/>
                <a:ea typeface="Roboto Condensed"/>
                <a:cs typeface="Roboto Condensed"/>
                <a:sym typeface="Roboto Condensed"/>
              </a:rPr>
              <a:t>1</a:t>
            </a:r>
            <a:endParaRPr sz="3000" b="1">
              <a:solidFill>
                <a:srgbClr val="3F5378"/>
              </a:solidFill>
              <a:latin typeface="+mj-lt"/>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3C9B-47C7-4B10-95C4-207F22F44CD7}"/>
              </a:ext>
            </a:extLst>
          </p:cNvPr>
          <p:cNvSpPr>
            <a:spLocks noGrp="1"/>
          </p:cNvSpPr>
          <p:nvPr>
            <p:ph type="title"/>
          </p:nvPr>
        </p:nvSpPr>
        <p:spPr/>
        <p:txBody>
          <a:bodyPr/>
          <a:lstStyle/>
          <a:p>
            <a:r>
              <a:rPr lang="en-US"/>
              <a:t>HTML + CSS + JAVASCRIPT</a:t>
            </a:r>
            <a:endParaRPr lang="vi-VN" dirty="0"/>
          </a:p>
        </p:txBody>
      </p:sp>
      <p:sp>
        <p:nvSpPr>
          <p:cNvPr id="6" name="Slide Number Placeholder 5">
            <a:extLst>
              <a:ext uri="{FF2B5EF4-FFF2-40B4-BE49-F238E27FC236}">
                <a16:creationId xmlns:a16="http://schemas.microsoft.com/office/drawing/2014/main" id="{ADABC322-F120-40EF-A7E1-86E9B17A1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grpSp>
        <p:nvGrpSpPr>
          <p:cNvPr id="9" name="Google Shape;325;p22">
            <a:extLst>
              <a:ext uri="{FF2B5EF4-FFF2-40B4-BE49-F238E27FC236}">
                <a16:creationId xmlns:a16="http://schemas.microsoft.com/office/drawing/2014/main" id="{BA54C67E-985C-4B18-A60B-CFB046D1C78B}"/>
              </a:ext>
            </a:extLst>
          </p:cNvPr>
          <p:cNvGrpSpPr/>
          <p:nvPr/>
        </p:nvGrpSpPr>
        <p:grpSpPr>
          <a:xfrm>
            <a:off x="263101" y="580106"/>
            <a:ext cx="407743" cy="391135"/>
            <a:chOff x="5233525" y="4954450"/>
            <a:chExt cx="538275" cy="516350"/>
          </a:xfrm>
        </p:grpSpPr>
        <p:sp>
          <p:nvSpPr>
            <p:cNvPr id="10" name="Google Shape;326;p22">
              <a:extLst>
                <a:ext uri="{FF2B5EF4-FFF2-40B4-BE49-F238E27FC236}">
                  <a16:creationId xmlns:a16="http://schemas.microsoft.com/office/drawing/2014/main" id="{7DB71247-35B7-46BD-BD60-2B8CA2AF092E}"/>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p22">
              <a:extLst>
                <a:ext uri="{FF2B5EF4-FFF2-40B4-BE49-F238E27FC236}">
                  <a16:creationId xmlns:a16="http://schemas.microsoft.com/office/drawing/2014/main" id="{5CFF8926-0BA1-4BC6-BA91-EDCA630789C3}"/>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8;p22">
              <a:extLst>
                <a:ext uri="{FF2B5EF4-FFF2-40B4-BE49-F238E27FC236}">
                  <a16:creationId xmlns:a16="http://schemas.microsoft.com/office/drawing/2014/main" id="{C4E0DB57-24D2-4E6E-9CC1-572BA93988A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9;p22">
              <a:extLst>
                <a:ext uri="{FF2B5EF4-FFF2-40B4-BE49-F238E27FC236}">
                  <a16:creationId xmlns:a16="http://schemas.microsoft.com/office/drawing/2014/main" id="{8AAC8783-8584-49D7-84D7-7DC93A449E0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p22">
              <a:extLst>
                <a:ext uri="{FF2B5EF4-FFF2-40B4-BE49-F238E27FC236}">
                  <a16:creationId xmlns:a16="http://schemas.microsoft.com/office/drawing/2014/main" id="{8CC58163-2C66-447B-9A86-5B5575DB1D53}"/>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1;p22">
              <a:extLst>
                <a:ext uri="{FF2B5EF4-FFF2-40B4-BE49-F238E27FC236}">
                  <a16:creationId xmlns:a16="http://schemas.microsoft.com/office/drawing/2014/main" id="{07CC2EF3-8787-4A00-B4B4-B4CC16AF68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p22">
              <a:extLst>
                <a:ext uri="{FF2B5EF4-FFF2-40B4-BE49-F238E27FC236}">
                  <a16:creationId xmlns:a16="http://schemas.microsoft.com/office/drawing/2014/main" id="{3E389CFD-6803-40F0-A6DD-286D7FFACA8C}"/>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p22">
              <a:extLst>
                <a:ext uri="{FF2B5EF4-FFF2-40B4-BE49-F238E27FC236}">
                  <a16:creationId xmlns:a16="http://schemas.microsoft.com/office/drawing/2014/main" id="{3F2551BD-CB2E-4434-96D9-0D74B95B622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4;p22">
              <a:extLst>
                <a:ext uri="{FF2B5EF4-FFF2-40B4-BE49-F238E27FC236}">
                  <a16:creationId xmlns:a16="http://schemas.microsoft.com/office/drawing/2014/main" id="{E03FD6C5-72FD-4944-A48D-3BFE83B0E84B}"/>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p22">
              <a:extLst>
                <a:ext uri="{FF2B5EF4-FFF2-40B4-BE49-F238E27FC236}">
                  <a16:creationId xmlns:a16="http://schemas.microsoft.com/office/drawing/2014/main" id="{5CED89A0-B474-4C98-A5FF-A7EA22C63BA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6;p22">
              <a:extLst>
                <a:ext uri="{FF2B5EF4-FFF2-40B4-BE49-F238E27FC236}">
                  <a16:creationId xmlns:a16="http://schemas.microsoft.com/office/drawing/2014/main" id="{CAEDD40D-EA8B-473B-B7BE-DCEBA7509EE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6FB4804F-6153-4098-91AF-3013DC7CA0D4}"/>
              </a:ext>
            </a:extLst>
          </p:cNvPr>
          <p:cNvPicPr>
            <a:picLocks noChangeAspect="1"/>
          </p:cNvPicPr>
          <p:nvPr/>
        </p:nvPicPr>
        <p:blipFill>
          <a:blip r:embed="rId2"/>
          <a:stretch>
            <a:fillRect/>
          </a:stretch>
        </p:blipFill>
        <p:spPr>
          <a:xfrm>
            <a:off x="296772" y="1807627"/>
            <a:ext cx="3736081" cy="2538081"/>
          </a:xfrm>
          <a:prstGeom prst="rect">
            <a:avLst/>
          </a:prstGeom>
        </p:spPr>
      </p:pic>
      <p:sp>
        <p:nvSpPr>
          <p:cNvPr id="8" name="TextBox 7">
            <a:extLst>
              <a:ext uri="{FF2B5EF4-FFF2-40B4-BE49-F238E27FC236}">
                <a16:creationId xmlns:a16="http://schemas.microsoft.com/office/drawing/2014/main" id="{74B3D3A0-D405-4FD6-82E1-A261F65A460A}"/>
              </a:ext>
            </a:extLst>
          </p:cNvPr>
          <p:cNvSpPr txBox="1"/>
          <p:nvPr/>
        </p:nvSpPr>
        <p:spPr>
          <a:xfrm>
            <a:off x="347022" y="1348784"/>
            <a:ext cx="3911237"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HTML</a:t>
            </a:r>
          </a:p>
        </p:txBody>
      </p:sp>
      <p:pic>
        <p:nvPicPr>
          <p:cNvPr id="22" name="Picture 21">
            <a:extLst>
              <a:ext uri="{FF2B5EF4-FFF2-40B4-BE49-F238E27FC236}">
                <a16:creationId xmlns:a16="http://schemas.microsoft.com/office/drawing/2014/main" id="{130B553C-F74D-4DEC-853E-FDEA65E4FDD0}"/>
              </a:ext>
            </a:extLst>
          </p:cNvPr>
          <p:cNvPicPr>
            <a:picLocks noChangeAspect="1"/>
          </p:cNvPicPr>
          <p:nvPr/>
        </p:nvPicPr>
        <p:blipFill>
          <a:blip r:embed="rId3"/>
          <a:stretch>
            <a:fillRect/>
          </a:stretch>
        </p:blipFill>
        <p:spPr>
          <a:xfrm>
            <a:off x="4171632" y="1807627"/>
            <a:ext cx="4512144" cy="2538081"/>
          </a:xfrm>
          <a:prstGeom prst="rect">
            <a:avLst/>
          </a:prstGeom>
        </p:spPr>
      </p:pic>
    </p:spTree>
    <p:extLst>
      <p:ext uri="{BB962C8B-B14F-4D97-AF65-F5344CB8AC3E}">
        <p14:creationId xmlns:p14="http://schemas.microsoft.com/office/powerpoint/2010/main" val="155228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3C9B-47C7-4B10-95C4-207F22F44CD7}"/>
              </a:ext>
            </a:extLst>
          </p:cNvPr>
          <p:cNvSpPr>
            <a:spLocks noGrp="1"/>
          </p:cNvSpPr>
          <p:nvPr>
            <p:ph type="title"/>
          </p:nvPr>
        </p:nvSpPr>
        <p:spPr/>
        <p:txBody>
          <a:bodyPr/>
          <a:lstStyle/>
          <a:p>
            <a:r>
              <a:rPr lang="en-US"/>
              <a:t>HTML + CSS + JAVASCRIPT</a:t>
            </a:r>
            <a:endParaRPr lang="vi-VN" dirty="0"/>
          </a:p>
        </p:txBody>
      </p:sp>
      <p:sp>
        <p:nvSpPr>
          <p:cNvPr id="6" name="Slide Number Placeholder 5">
            <a:extLst>
              <a:ext uri="{FF2B5EF4-FFF2-40B4-BE49-F238E27FC236}">
                <a16:creationId xmlns:a16="http://schemas.microsoft.com/office/drawing/2014/main" id="{ADABC322-F120-40EF-A7E1-86E9B17A1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grpSp>
        <p:nvGrpSpPr>
          <p:cNvPr id="9" name="Google Shape;325;p22">
            <a:extLst>
              <a:ext uri="{FF2B5EF4-FFF2-40B4-BE49-F238E27FC236}">
                <a16:creationId xmlns:a16="http://schemas.microsoft.com/office/drawing/2014/main" id="{BA54C67E-985C-4B18-A60B-CFB046D1C78B}"/>
              </a:ext>
            </a:extLst>
          </p:cNvPr>
          <p:cNvGrpSpPr/>
          <p:nvPr/>
        </p:nvGrpSpPr>
        <p:grpSpPr>
          <a:xfrm>
            <a:off x="263101" y="580106"/>
            <a:ext cx="407743" cy="391135"/>
            <a:chOff x="5233525" y="4954450"/>
            <a:chExt cx="538275" cy="516350"/>
          </a:xfrm>
        </p:grpSpPr>
        <p:sp>
          <p:nvSpPr>
            <p:cNvPr id="10" name="Google Shape;326;p22">
              <a:extLst>
                <a:ext uri="{FF2B5EF4-FFF2-40B4-BE49-F238E27FC236}">
                  <a16:creationId xmlns:a16="http://schemas.microsoft.com/office/drawing/2014/main" id="{7DB71247-35B7-46BD-BD60-2B8CA2AF092E}"/>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p22">
              <a:extLst>
                <a:ext uri="{FF2B5EF4-FFF2-40B4-BE49-F238E27FC236}">
                  <a16:creationId xmlns:a16="http://schemas.microsoft.com/office/drawing/2014/main" id="{5CFF8926-0BA1-4BC6-BA91-EDCA630789C3}"/>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8;p22">
              <a:extLst>
                <a:ext uri="{FF2B5EF4-FFF2-40B4-BE49-F238E27FC236}">
                  <a16:creationId xmlns:a16="http://schemas.microsoft.com/office/drawing/2014/main" id="{C4E0DB57-24D2-4E6E-9CC1-572BA93988A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9;p22">
              <a:extLst>
                <a:ext uri="{FF2B5EF4-FFF2-40B4-BE49-F238E27FC236}">
                  <a16:creationId xmlns:a16="http://schemas.microsoft.com/office/drawing/2014/main" id="{8AAC8783-8584-49D7-84D7-7DC93A449E0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p22">
              <a:extLst>
                <a:ext uri="{FF2B5EF4-FFF2-40B4-BE49-F238E27FC236}">
                  <a16:creationId xmlns:a16="http://schemas.microsoft.com/office/drawing/2014/main" id="{8CC58163-2C66-447B-9A86-5B5575DB1D53}"/>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1;p22">
              <a:extLst>
                <a:ext uri="{FF2B5EF4-FFF2-40B4-BE49-F238E27FC236}">
                  <a16:creationId xmlns:a16="http://schemas.microsoft.com/office/drawing/2014/main" id="{07CC2EF3-8787-4A00-B4B4-B4CC16AF68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p22">
              <a:extLst>
                <a:ext uri="{FF2B5EF4-FFF2-40B4-BE49-F238E27FC236}">
                  <a16:creationId xmlns:a16="http://schemas.microsoft.com/office/drawing/2014/main" id="{3E389CFD-6803-40F0-A6DD-286D7FFACA8C}"/>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p22">
              <a:extLst>
                <a:ext uri="{FF2B5EF4-FFF2-40B4-BE49-F238E27FC236}">
                  <a16:creationId xmlns:a16="http://schemas.microsoft.com/office/drawing/2014/main" id="{3F2551BD-CB2E-4434-96D9-0D74B95B622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4;p22">
              <a:extLst>
                <a:ext uri="{FF2B5EF4-FFF2-40B4-BE49-F238E27FC236}">
                  <a16:creationId xmlns:a16="http://schemas.microsoft.com/office/drawing/2014/main" id="{E03FD6C5-72FD-4944-A48D-3BFE83B0E84B}"/>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p22">
              <a:extLst>
                <a:ext uri="{FF2B5EF4-FFF2-40B4-BE49-F238E27FC236}">
                  <a16:creationId xmlns:a16="http://schemas.microsoft.com/office/drawing/2014/main" id="{5CED89A0-B474-4C98-A5FF-A7EA22C63BA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6;p22">
              <a:extLst>
                <a:ext uri="{FF2B5EF4-FFF2-40B4-BE49-F238E27FC236}">
                  <a16:creationId xmlns:a16="http://schemas.microsoft.com/office/drawing/2014/main" id="{CAEDD40D-EA8B-473B-B7BE-DCEBA7509EE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74B3D3A0-D405-4FD6-82E1-A261F65A460A}"/>
              </a:ext>
            </a:extLst>
          </p:cNvPr>
          <p:cNvSpPr txBox="1"/>
          <p:nvPr/>
        </p:nvSpPr>
        <p:spPr>
          <a:xfrm>
            <a:off x="347022" y="1348784"/>
            <a:ext cx="3911237"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CSS</a:t>
            </a:r>
          </a:p>
        </p:txBody>
      </p:sp>
      <p:pic>
        <p:nvPicPr>
          <p:cNvPr id="4" name="Picture 3">
            <a:extLst>
              <a:ext uri="{FF2B5EF4-FFF2-40B4-BE49-F238E27FC236}">
                <a16:creationId xmlns:a16="http://schemas.microsoft.com/office/drawing/2014/main" id="{76056F71-29E5-4029-9EC2-0C3CA2DD4A7D}"/>
              </a:ext>
            </a:extLst>
          </p:cNvPr>
          <p:cNvPicPr>
            <a:picLocks noChangeAspect="1"/>
          </p:cNvPicPr>
          <p:nvPr/>
        </p:nvPicPr>
        <p:blipFill>
          <a:blip r:embed="rId2"/>
          <a:stretch>
            <a:fillRect/>
          </a:stretch>
        </p:blipFill>
        <p:spPr>
          <a:xfrm>
            <a:off x="364568" y="1787299"/>
            <a:ext cx="3682646" cy="2578736"/>
          </a:xfrm>
          <a:prstGeom prst="rect">
            <a:avLst/>
          </a:prstGeom>
        </p:spPr>
      </p:pic>
      <p:pic>
        <p:nvPicPr>
          <p:cNvPr id="24" name="Picture 23">
            <a:extLst>
              <a:ext uri="{FF2B5EF4-FFF2-40B4-BE49-F238E27FC236}">
                <a16:creationId xmlns:a16="http://schemas.microsoft.com/office/drawing/2014/main" id="{E03FA831-4D42-49D8-AE66-6B756201BD3D}"/>
              </a:ext>
            </a:extLst>
          </p:cNvPr>
          <p:cNvPicPr>
            <a:picLocks noChangeAspect="1"/>
          </p:cNvPicPr>
          <p:nvPr/>
        </p:nvPicPr>
        <p:blipFill>
          <a:blip r:embed="rId3"/>
          <a:stretch>
            <a:fillRect/>
          </a:stretch>
        </p:blipFill>
        <p:spPr>
          <a:xfrm>
            <a:off x="4195013" y="1787299"/>
            <a:ext cx="4584419" cy="2578736"/>
          </a:xfrm>
          <a:prstGeom prst="rect">
            <a:avLst/>
          </a:prstGeom>
        </p:spPr>
      </p:pic>
    </p:spTree>
    <p:extLst>
      <p:ext uri="{BB962C8B-B14F-4D97-AF65-F5344CB8AC3E}">
        <p14:creationId xmlns:p14="http://schemas.microsoft.com/office/powerpoint/2010/main" val="865307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3C9B-47C7-4B10-95C4-207F22F44CD7}"/>
              </a:ext>
            </a:extLst>
          </p:cNvPr>
          <p:cNvSpPr>
            <a:spLocks noGrp="1"/>
          </p:cNvSpPr>
          <p:nvPr>
            <p:ph type="title"/>
          </p:nvPr>
        </p:nvSpPr>
        <p:spPr/>
        <p:txBody>
          <a:bodyPr/>
          <a:lstStyle/>
          <a:p>
            <a:r>
              <a:rPr lang="en-US"/>
              <a:t>HTML + CSS + JAVASCRIPT</a:t>
            </a:r>
            <a:endParaRPr lang="vi-VN" dirty="0"/>
          </a:p>
        </p:txBody>
      </p:sp>
      <p:sp>
        <p:nvSpPr>
          <p:cNvPr id="6" name="Slide Number Placeholder 5">
            <a:extLst>
              <a:ext uri="{FF2B5EF4-FFF2-40B4-BE49-F238E27FC236}">
                <a16:creationId xmlns:a16="http://schemas.microsoft.com/office/drawing/2014/main" id="{ADABC322-F120-40EF-A7E1-86E9B17A1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pSp>
        <p:nvGrpSpPr>
          <p:cNvPr id="9" name="Google Shape;325;p22">
            <a:extLst>
              <a:ext uri="{FF2B5EF4-FFF2-40B4-BE49-F238E27FC236}">
                <a16:creationId xmlns:a16="http://schemas.microsoft.com/office/drawing/2014/main" id="{BA54C67E-985C-4B18-A60B-CFB046D1C78B}"/>
              </a:ext>
            </a:extLst>
          </p:cNvPr>
          <p:cNvGrpSpPr/>
          <p:nvPr/>
        </p:nvGrpSpPr>
        <p:grpSpPr>
          <a:xfrm>
            <a:off x="263101" y="580106"/>
            <a:ext cx="407743" cy="391135"/>
            <a:chOff x="5233525" y="4954450"/>
            <a:chExt cx="538275" cy="516350"/>
          </a:xfrm>
        </p:grpSpPr>
        <p:sp>
          <p:nvSpPr>
            <p:cNvPr id="10" name="Google Shape;326;p22">
              <a:extLst>
                <a:ext uri="{FF2B5EF4-FFF2-40B4-BE49-F238E27FC236}">
                  <a16:creationId xmlns:a16="http://schemas.microsoft.com/office/drawing/2014/main" id="{7DB71247-35B7-46BD-BD60-2B8CA2AF092E}"/>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p22">
              <a:extLst>
                <a:ext uri="{FF2B5EF4-FFF2-40B4-BE49-F238E27FC236}">
                  <a16:creationId xmlns:a16="http://schemas.microsoft.com/office/drawing/2014/main" id="{5CFF8926-0BA1-4BC6-BA91-EDCA630789C3}"/>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8;p22">
              <a:extLst>
                <a:ext uri="{FF2B5EF4-FFF2-40B4-BE49-F238E27FC236}">
                  <a16:creationId xmlns:a16="http://schemas.microsoft.com/office/drawing/2014/main" id="{C4E0DB57-24D2-4E6E-9CC1-572BA93988A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9;p22">
              <a:extLst>
                <a:ext uri="{FF2B5EF4-FFF2-40B4-BE49-F238E27FC236}">
                  <a16:creationId xmlns:a16="http://schemas.microsoft.com/office/drawing/2014/main" id="{8AAC8783-8584-49D7-84D7-7DC93A449E0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p22">
              <a:extLst>
                <a:ext uri="{FF2B5EF4-FFF2-40B4-BE49-F238E27FC236}">
                  <a16:creationId xmlns:a16="http://schemas.microsoft.com/office/drawing/2014/main" id="{8CC58163-2C66-447B-9A86-5B5575DB1D53}"/>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1;p22">
              <a:extLst>
                <a:ext uri="{FF2B5EF4-FFF2-40B4-BE49-F238E27FC236}">
                  <a16:creationId xmlns:a16="http://schemas.microsoft.com/office/drawing/2014/main" id="{07CC2EF3-8787-4A00-B4B4-B4CC16AF68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p22">
              <a:extLst>
                <a:ext uri="{FF2B5EF4-FFF2-40B4-BE49-F238E27FC236}">
                  <a16:creationId xmlns:a16="http://schemas.microsoft.com/office/drawing/2014/main" id="{3E389CFD-6803-40F0-A6DD-286D7FFACA8C}"/>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p22">
              <a:extLst>
                <a:ext uri="{FF2B5EF4-FFF2-40B4-BE49-F238E27FC236}">
                  <a16:creationId xmlns:a16="http://schemas.microsoft.com/office/drawing/2014/main" id="{3F2551BD-CB2E-4434-96D9-0D74B95B622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4;p22">
              <a:extLst>
                <a:ext uri="{FF2B5EF4-FFF2-40B4-BE49-F238E27FC236}">
                  <a16:creationId xmlns:a16="http://schemas.microsoft.com/office/drawing/2014/main" id="{E03FD6C5-72FD-4944-A48D-3BFE83B0E84B}"/>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p22">
              <a:extLst>
                <a:ext uri="{FF2B5EF4-FFF2-40B4-BE49-F238E27FC236}">
                  <a16:creationId xmlns:a16="http://schemas.microsoft.com/office/drawing/2014/main" id="{5CED89A0-B474-4C98-A5FF-A7EA22C63BA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6;p22">
              <a:extLst>
                <a:ext uri="{FF2B5EF4-FFF2-40B4-BE49-F238E27FC236}">
                  <a16:creationId xmlns:a16="http://schemas.microsoft.com/office/drawing/2014/main" id="{CAEDD40D-EA8B-473B-B7BE-DCEBA7509EE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74B3D3A0-D405-4FD6-82E1-A261F65A460A}"/>
              </a:ext>
            </a:extLst>
          </p:cNvPr>
          <p:cNvSpPr txBox="1"/>
          <p:nvPr/>
        </p:nvSpPr>
        <p:spPr>
          <a:xfrm>
            <a:off x="347022" y="1348784"/>
            <a:ext cx="3911237"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JAVASCRIPT</a:t>
            </a:r>
          </a:p>
        </p:txBody>
      </p:sp>
      <p:pic>
        <p:nvPicPr>
          <p:cNvPr id="5" name="Picture 4">
            <a:extLst>
              <a:ext uri="{FF2B5EF4-FFF2-40B4-BE49-F238E27FC236}">
                <a16:creationId xmlns:a16="http://schemas.microsoft.com/office/drawing/2014/main" id="{9810A719-A214-4CC2-AC6E-F13EEB8CC154}"/>
              </a:ext>
            </a:extLst>
          </p:cNvPr>
          <p:cNvPicPr>
            <a:picLocks noChangeAspect="1"/>
          </p:cNvPicPr>
          <p:nvPr/>
        </p:nvPicPr>
        <p:blipFill>
          <a:blip r:embed="rId2"/>
          <a:stretch>
            <a:fillRect/>
          </a:stretch>
        </p:blipFill>
        <p:spPr>
          <a:xfrm>
            <a:off x="263101" y="1663887"/>
            <a:ext cx="3768633" cy="3461439"/>
          </a:xfrm>
          <a:prstGeom prst="rect">
            <a:avLst/>
          </a:prstGeom>
        </p:spPr>
      </p:pic>
      <p:pic>
        <p:nvPicPr>
          <p:cNvPr id="21" name="Picture 20">
            <a:extLst>
              <a:ext uri="{FF2B5EF4-FFF2-40B4-BE49-F238E27FC236}">
                <a16:creationId xmlns:a16="http://schemas.microsoft.com/office/drawing/2014/main" id="{99BFCFA3-F748-4F18-8242-3D925570E06B}"/>
              </a:ext>
            </a:extLst>
          </p:cNvPr>
          <p:cNvPicPr>
            <a:picLocks noChangeAspect="1"/>
          </p:cNvPicPr>
          <p:nvPr/>
        </p:nvPicPr>
        <p:blipFill>
          <a:blip r:embed="rId3"/>
          <a:stretch>
            <a:fillRect/>
          </a:stretch>
        </p:blipFill>
        <p:spPr>
          <a:xfrm>
            <a:off x="4059744" y="1748894"/>
            <a:ext cx="4572000" cy="2571750"/>
          </a:xfrm>
          <a:prstGeom prst="rect">
            <a:avLst/>
          </a:prstGeom>
        </p:spPr>
      </p:pic>
    </p:spTree>
    <p:extLst>
      <p:ext uri="{BB962C8B-B14F-4D97-AF65-F5344CB8AC3E}">
        <p14:creationId xmlns:p14="http://schemas.microsoft.com/office/powerpoint/2010/main" val="1777919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3C9B-47C7-4B10-95C4-207F22F44CD7}"/>
              </a:ext>
            </a:extLst>
          </p:cNvPr>
          <p:cNvSpPr>
            <a:spLocks noGrp="1"/>
          </p:cNvSpPr>
          <p:nvPr>
            <p:ph type="title"/>
          </p:nvPr>
        </p:nvSpPr>
        <p:spPr/>
        <p:txBody>
          <a:bodyPr/>
          <a:lstStyle/>
          <a:p>
            <a:r>
              <a:rPr lang="en-US"/>
              <a:t>HTML + CSS + JAVASCRIPT</a:t>
            </a:r>
            <a:endParaRPr lang="vi-VN" dirty="0"/>
          </a:p>
        </p:txBody>
      </p:sp>
      <p:sp>
        <p:nvSpPr>
          <p:cNvPr id="6" name="Slide Number Placeholder 5">
            <a:extLst>
              <a:ext uri="{FF2B5EF4-FFF2-40B4-BE49-F238E27FC236}">
                <a16:creationId xmlns:a16="http://schemas.microsoft.com/office/drawing/2014/main" id="{ADABC322-F120-40EF-A7E1-86E9B17A1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pSp>
        <p:nvGrpSpPr>
          <p:cNvPr id="9" name="Google Shape;325;p22">
            <a:extLst>
              <a:ext uri="{FF2B5EF4-FFF2-40B4-BE49-F238E27FC236}">
                <a16:creationId xmlns:a16="http://schemas.microsoft.com/office/drawing/2014/main" id="{BA54C67E-985C-4B18-A60B-CFB046D1C78B}"/>
              </a:ext>
            </a:extLst>
          </p:cNvPr>
          <p:cNvGrpSpPr/>
          <p:nvPr/>
        </p:nvGrpSpPr>
        <p:grpSpPr>
          <a:xfrm>
            <a:off x="263101" y="580106"/>
            <a:ext cx="407743" cy="391135"/>
            <a:chOff x="5233525" y="4954450"/>
            <a:chExt cx="538275" cy="516350"/>
          </a:xfrm>
        </p:grpSpPr>
        <p:sp>
          <p:nvSpPr>
            <p:cNvPr id="10" name="Google Shape;326;p22">
              <a:extLst>
                <a:ext uri="{FF2B5EF4-FFF2-40B4-BE49-F238E27FC236}">
                  <a16:creationId xmlns:a16="http://schemas.microsoft.com/office/drawing/2014/main" id="{7DB71247-35B7-46BD-BD60-2B8CA2AF092E}"/>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p22">
              <a:extLst>
                <a:ext uri="{FF2B5EF4-FFF2-40B4-BE49-F238E27FC236}">
                  <a16:creationId xmlns:a16="http://schemas.microsoft.com/office/drawing/2014/main" id="{5CFF8926-0BA1-4BC6-BA91-EDCA630789C3}"/>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8;p22">
              <a:extLst>
                <a:ext uri="{FF2B5EF4-FFF2-40B4-BE49-F238E27FC236}">
                  <a16:creationId xmlns:a16="http://schemas.microsoft.com/office/drawing/2014/main" id="{C4E0DB57-24D2-4E6E-9CC1-572BA93988A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9;p22">
              <a:extLst>
                <a:ext uri="{FF2B5EF4-FFF2-40B4-BE49-F238E27FC236}">
                  <a16:creationId xmlns:a16="http://schemas.microsoft.com/office/drawing/2014/main" id="{8AAC8783-8584-49D7-84D7-7DC93A449E0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p22">
              <a:extLst>
                <a:ext uri="{FF2B5EF4-FFF2-40B4-BE49-F238E27FC236}">
                  <a16:creationId xmlns:a16="http://schemas.microsoft.com/office/drawing/2014/main" id="{8CC58163-2C66-447B-9A86-5B5575DB1D53}"/>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1;p22">
              <a:extLst>
                <a:ext uri="{FF2B5EF4-FFF2-40B4-BE49-F238E27FC236}">
                  <a16:creationId xmlns:a16="http://schemas.microsoft.com/office/drawing/2014/main" id="{07CC2EF3-8787-4A00-B4B4-B4CC16AF68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p22">
              <a:extLst>
                <a:ext uri="{FF2B5EF4-FFF2-40B4-BE49-F238E27FC236}">
                  <a16:creationId xmlns:a16="http://schemas.microsoft.com/office/drawing/2014/main" id="{3E389CFD-6803-40F0-A6DD-286D7FFACA8C}"/>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p22">
              <a:extLst>
                <a:ext uri="{FF2B5EF4-FFF2-40B4-BE49-F238E27FC236}">
                  <a16:creationId xmlns:a16="http://schemas.microsoft.com/office/drawing/2014/main" id="{3F2551BD-CB2E-4434-96D9-0D74B95B622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4;p22">
              <a:extLst>
                <a:ext uri="{FF2B5EF4-FFF2-40B4-BE49-F238E27FC236}">
                  <a16:creationId xmlns:a16="http://schemas.microsoft.com/office/drawing/2014/main" id="{E03FD6C5-72FD-4944-A48D-3BFE83B0E84B}"/>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p22">
              <a:extLst>
                <a:ext uri="{FF2B5EF4-FFF2-40B4-BE49-F238E27FC236}">
                  <a16:creationId xmlns:a16="http://schemas.microsoft.com/office/drawing/2014/main" id="{5CED89A0-B474-4C98-A5FF-A7EA22C63BA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6;p22">
              <a:extLst>
                <a:ext uri="{FF2B5EF4-FFF2-40B4-BE49-F238E27FC236}">
                  <a16:creationId xmlns:a16="http://schemas.microsoft.com/office/drawing/2014/main" id="{CAEDD40D-EA8B-473B-B7BE-DCEBA7509EE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74B3D3A0-D405-4FD6-82E1-A261F65A460A}"/>
              </a:ext>
            </a:extLst>
          </p:cNvPr>
          <p:cNvSpPr txBox="1"/>
          <p:nvPr/>
        </p:nvSpPr>
        <p:spPr>
          <a:xfrm>
            <a:off x="347022" y="1348784"/>
            <a:ext cx="4576812"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JSON (</a:t>
            </a:r>
            <a:r>
              <a:rPr lang="vi-VN" sz="2000" b="1" i="0">
                <a:solidFill>
                  <a:srgbClr val="4D5156"/>
                </a:solidFill>
                <a:effectLst/>
                <a:latin typeface="+mj-lt"/>
              </a:rPr>
              <a:t>JavaScript Object Notation</a:t>
            </a:r>
            <a:r>
              <a:rPr lang="en-US" sz="2000" b="1">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379C4E4C-7293-48C1-A816-0276B5372BA4}"/>
              </a:ext>
            </a:extLst>
          </p:cNvPr>
          <p:cNvPicPr>
            <a:picLocks noChangeAspect="1"/>
          </p:cNvPicPr>
          <p:nvPr/>
        </p:nvPicPr>
        <p:blipFill>
          <a:blip r:embed="rId2"/>
          <a:stretch>
            <a:fillRect/>
          </a:stretch>
        </p:blipFill>
        <p:spPr>
          <a:xfrm>
            <a:off x="364568" y="1790933"/>
            <a:ext cx="4212457" cy="2858453"/>
          </a:xfrm>
          <a:prstGeom prst="rect">
            <a:avLst/>
          </a:prstGeom>
        </p:spPr>
      </p:pic>
      <p:sp>
        <p:nvSpPr>
          <p:cNvPr id="22" name="TextBox 21">
            <a:extLst>
              <a:ext uri="{FF2B5EF4-FFF2-40B4-BE49-F238E27FC236}">
                <a16:creationId xmlns:a16="http://schemas.microsoft.com/office/drawing/2014/main" id="{8A5C61E1-E3DC-4EE4-A1F4-E7624324E2EC}"/>
              </a:ext>
            </a:extLst>
          </p:cNvPr>
          <p:cNvSpPr txBox="1"/>
          <p:nvPr/>
        </p:nvSpPr>
        <p:spPr>
          <a:xfrm>
            <a:off x="4694721" y="1511999"/>
            <a:ext cx="4212457" cy="3416320"/>
          </a:xfrm>
          <a:prstGeom prst="rect">
            <a:avLst/>
          </a:prstGeom>
          <a:noFill/>
        </p:spPr>
        <p:txBody>
          <a:bodyPr wrap="square">
            <a:spAutoFit/>
          </a:bodyPr>
          <a:lstStyle/>
          <a:p>
            <a:pPr algn="just"/>
            <a:r>
              <a:rPr lang="en-US" sz="2400">
                <a:solidFill>
                  <a:srgbClr val="4D5156"/>
                </a:solidFill>
                <a:latin typeface="Times New Roman" panose="02020603050405020304" pitchFamily="18" charset="0"/>
                <a:cs typeface="Times New Roman" panose="02020603050405020304" pitchFamily="18" charset="0"/>
              </a:rPr>
              <a:t>L</a:t>
            </a:r>
            <a:r>
              <a:rPr lang="vi-VN" sz="2400" b="0" i="0">
                <a:solidFill>
                  <a:srgbClr val="4D5156"/>
                </a:solidFill>
                <a:effectLst/>
                <a:latin typeface="Times New Roman" panose="02020603050405020304" pitchFamily="18" charset="0"/>
                <a:cs typeface="Times New Roman" panose="02020603050405020304" pitchFamily="18" charset="0"/>
              </a:rPr>
              <a:t>à một kiểu dữ liệu mở trong JavaScript. Kiểu dữ liệu này bao gồm chủ yếu là text, có thể đọc được theo dạng cặp "thuộc tính - giá trị". </a:t>
            </a:r>
            <a:r>
              <a:rPr lang="vi-VN" sz="2400" b="0" i="0">
                <a:solidFill>
                  <a:srgbClr val="465362"/>
                </a:solidFill>
                <a:effectLst/>
                <a:latin typeface="+mj-lt"/>
              </a:rPr>
              <a:t>Với ưu điểm dễ đọc, dễ hiểu, đa phần các ngôn ngữ lập trình phổ biến hiện nay đều hỗ trợ JSON như: C, C++, C#, Java,JavaScript, Perl, Python,….</a:t>
            </a:r>
            <a:endParaRPr lang="en-US" sz="2400">
              <a:latin typeface="+mj-lt"/>
              <a:cs typeface="Times New Roman" panose="02020603050405020304" pitchFamily="18" charset="0"/>
            </a:endParaRPr>
          </a:p>
        </p:txBody>
      </p:sp>
    </p:spTree>
    <p:extLst>
      <p:ext uri="{BB962C8B-B14F-4D97-AF65-F5344CB8AC3E}">
        <p14:creationId xmlns:p14="http://schemas.microsoft.com/office/powerpoint/2010/main" val="282981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3C9B-47C7-4B10-95C4-207F22F44CD7}"/>
              </a:ext>
            </a:extLst>
          </p:cNvPr>
          <p:cNvSpPr>
            <a:spLocks noGrp="1"/>
          </p:cNvSpPr>
          <p:nvPr>
            <p:ph type="title"/>
          </p:nvPr>
        </p:nvSpPr>
        <p:spPr/>
        <p:txBody>
          <a:bodyPr/>
          <a:lstStyle/>
          <a:p>
            <a:r>
              <a:rPr lang="en-US"/>
              <a:t>MONGODB</a:t>
            </a:r>
            <a:endParaRPr lang="vi-VN" dirty="0"/>
          </a:p>
        </p:txBody>
      </p:sp>
      <p:sp>
        <p:nvSpPr>
          <p:cNvPr id="6" name="Slide Number Placeholder 5">
            <a:extLst>
              <a:ext uri="{FF2B5EF4-FFF2-40B4-BE49-F238E27FC236}">
                <a16:creationId xmlns:a16="http://schemas.microsoft.com/office/drawing/2014/main" id="{ADABC322-F120-40EF-A7E1-86E9B17A1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pSp>
        <p:nvGrpSpPr>
          <p:cNvPr id="9" name="Google Shape;325;p22">
            <a:extLst>
              <a:ext uri="{FF2B5EF4-FFF2-40B4-BE49-F238E27FC236}">
                <a16:creationId xmlns:a16="http://schemas.microsoft.com/office/drawing/2014/main" id="{BA54C67E-985C-4B18-A60B-CFB046D1C78B}"/>
              </a:ext>
            </a:extLst>
          </p:cNvPr>
          <p:cNvGrpSpPr/>
          <p:nvPr/>
        </p:nvGrpSpPr>
        <p:grpSpPr>
          <a:xfrm>
            <a:off x="263101" y="580106"/>
            <a:ext cx="407743" cy="391135"/>
            <a:chOff x="5233525" y="4954450"/>
            <a:chExt cx="538275" cy="516350"/>
          </a:xfrm>
        </p:grpSpPr>
        <p:sp>
          <p:nvSpPr>
            <p:cNvPr id="10" name="Google Shape;326;p22">
              <a:extLst>
                <a:ext uri="{FF2B5EF4-FFF2-40B4-BE49-F238E27FC236}">
                  <a16:creationId xmlns:a16="http://schemas.microsoft.com/office/drawing/2014/main" id="{7DB71247-35B7-46BD-BD60-2B8CA2AF092E}"/>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p22">
              <a:extLst>
                <a:ext uri="{FF2B5EF4-FFF2-40B4-BE49-F238E27FC236}">
                  <a16:creationId xmlns:a16="http://schemas.microsoft.com/office/drawing/2014/main" id="{5CFF8926-0BA1-4BC6-BA91-EDCA630789C3}"/>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8;p22">
              <a:extLst>
                <a:ext uri="{FF2B5EF4-FFF2-40B4-BE49-F238E27FC236}">
                  <a16:creationId xmlns:a16="http://schemas.microsoft.com/office/drawing/2014/main" id="{C4E0DB57-24D2-4E6E-9CC1-572BA93988A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9;p22">
              <a:extLst>
                <a:ext uri="{FF2B5EF4-FFF2-40B4-BE49-F238E27FC236}">
                  <a16:creationId xmlns:a16="http://schemas.microsoft.com/office/drawing/2014/main" id="{8AAC8783-8584-49D7-84D7-7DC93A449E0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p22">
              <a:extLst>
                <a:ext uri="{FF2B5EF4-FFF2-40B4-BE49-F238E27FC236}">
                  <a16:creationId xmlns:a16="http://schemas.microsoft.com/office/drawing/2014/main" id="{8CC58163-2C66-447B-9A86-5B5575DB1D53}"/>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1;p22">
              <a:extLst>
                <a:ext uri="{FF2B5EF4-FFF2-40B4-BE49-F238E27FC236}">
                  <a16:creationId xmlns:a16="http://schemas.microsoft.com/office/drawing/2014/main" id="{07CC2EF3-8787-4A00-B4B4-B4CC16AF68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p22">
              <a:extLst>
                <a:ext uri="{FF2B5EF4-FFF2-40B4-BE49-F238E27FC236}">
                  <a16:creationId xmlns:a16="http://schemas.microsoft.com/office/drawing/2014/main" id="{3E389CFD-6803-40F0-A6DD-286D7FFACA8C}"/>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p22">
              <a:extLst>
                <a:ext uri="{FF2B5EF4-FFF2-40B4-BE49-F238E27FC236}">
                  <a16:creationId xmlns:a16="http://schemas.microsoft.com/office/drawing/2014/main" id="{3F2551BD-CB2E-4434-96D9-0D74B95B622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4;p22">
              <a:extLst>
                <a:ext uri="{FF2B5EF4-FFF2-40B4-BE49-F238E27FC236}">
                  <a16:creationId xmlns:a16="http://schemas.microsoft.com/office/drawing/2014/main" id="{E03FD6C5-72FD-4944-A48D-3BFE83B0E84B}"/>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p22">
              <a:extLst>
                <a:ext uri="{FF2B5EF4-FFF2-40B4-BE49-F238E27FC236}">
                  <a16:creationId xmlns:a16="http://schemas.microsoft.com/office/drawing/2014/main" id="{5CED89A0-B474-4C98-A5FF-A7EA22C63BA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6;p22">
              <a:extLst>
                <a:ext uri="{FF2B5EF4-FFF2-40B4-BE49-F238E27FC236}">
                  <a16:creationId xmlns:a16="http://schemas.microsoft.com/office/drawing/2014/main" id="{CAEDD40D-EA8B-473B-B7BE-DCEBA7509EE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3107753A-E61B-421E-AEE1-52F64B8F7C73}"/>
              </a:ext>
            </a:extLst>
          </p:cNvPr>
          <p:cNvPicPr>
            <a:picLocks noChangeAspect="1"/>
          </p:cNvPicPr>
          <p:nvPr/>
        </p:nvPicPr>
        <p:blipFill>
          <a:blip r:embed="rId3"/>
          <a:stretch>
            <a:fillRect/>
          </a:stretch>
        </p:blipFill>
        <p:spPr>
          <a:xfrm>
            <a:off x="157163" y="1356576"/>
            <a:ext cx="2791988" cy="758067"/>
          </a:xfrm>
          <a:prstGeom prst="rect">
            <a:avLst/>
          </a:prstGeom>
        </p:spPr>
      </p:pic>
      <p:sp>
        <p:nvSpPr>
          <p:cNvPr id="24" name="TextBox 23">
            <a:extLst>
              <a:ext uri="{FF2B5EF4-FFF2-40B4-BE49-F238E27FC236}">
                <a16:creationId xmlns:a16="http://schemas.microsoft.com/office/drawing/2014/main" id="{92A63A1F-1E04-4B15-AD14-BF7298FF67E2}"/>
              </a:ext>
            </a:extLst>
          </p:cNvPr>
          <p:cNvSpPr txBox="1"/>
          <p:nvPr/>
        </p:nvSpPr>
        <p:spPr>
          <a:xfrm>
            <a:off x="540762" y="2263973"/>
            <a:ext cx="4575572" cy="307777"/>
          </a:xfrm>
          <a:prstGeom prst="rect">
            <a:avLst/>
          </a:prstGeom>
          <a:noFill/>
        </p:spPr>
        <p:txBody>
          <a:bodyPr wrap="square">
            <a:spAutoFit/>
          </a:bodyPr>
          <a:lstStyle/>
          <a:p>
            <a:pPr algn="l"/>
            <a:r>
              <a:rPr lang="en-US" b="1" i="0">
                <a:solidFill>
                  <a:srgbClr val="101419"/>
                </a:solidFill>
                <a:effectLst/>
                <a:latin typeface="Open Sans" panose="020B0606030504020204" pitchFamily="34" charset="0"/>
              </a:rPr>
              <a:t>Database</a:t>
            </a:r>
          </a:p>
        </p:txBody>
      </p:sp>
      <p:sp>
        <p:nvSpPr>
          <p:cNvPr id="26" name="TextBox 25">
            <a:extLst>
              <a:ext uri="{FF2B5EF4-FFF2-40B4-BE49-F238E27FC236}">
                <a16:creationId xmlns:a16="http://schemas.microsoft.com/office/drawing/2014/main" id="{35BDB438-C3FB-4EA8-A664-19AA3ECA2CF4}"/>
              </a:ext>
            </a:extLst>
          </p:cNvPr>
          <p:cNvSpPr txBox="1"/>
          <p:nvPr/>
        </p:nvSpPr>
        <p:spPr>
          <a:xfrm>
            <a:off x="503824" y="2639400"/>
            <a:ext cx="4575572" cy="307777"/>
          </a:xfrm>
          <a:prstGeom prst="rect">
            <a:avLst/>
          </a:prstGeom>
          <a:noFill/>
        </p:spPr>
        <p:txBody>
          <a:bodyPr wrap="square">
            <a:spAutoFit/>
          </a:bodyPr>
          <a:lstStyle/>
          <a:p>
            <a:pPr algn="l"/>
            <a:r>
              <a:rPr lang="en-US" b="1" i="0">
                <a:solidFill>
                  <a:srgbClr val="101419"/>
                </a:solidFill>
                <a:effectLst/>
                <a:latin typeface="Open Sans" panose="020B0606030504020204" pitchFamily="34" charset="0"/>
              </a:rPr>
              <a:t> Collection</a:t>
            </a:r>
          </a:p>
        </p:txBody>
      </p:sp>
      <p:sp>
        <p:nvSpPr>
          <p:cNvPr id="28" name="TextBox 27">
            <a:extLst>
              <a:ext uri="{FF2B5EF4-FFF2-40B4-BE49-F238E27FC236}">
                <a16:creationId xmlns:a16="http://schemas.microsoft.com/office/drawing/2014/main" id="{32A69962-365A-4666-A0DA-FF47B1680904}"/>
              </a:ext>
            </a:extLst>
          </p:cNvPr>
          <p:cNvSpPr txBox="1"/>
          <p:nvPr/>
        </p:nvSpPr>
        <p:spPr>
          <a:xfrm>
            <a:off x="540762" y="2988150"/>
            <a:ext cx="4575572" cy="307777"/>
          </a:xfrm>
          <a:prstGeom prst="rect">
            <a:avLst/>
          </a:prstGeom>
          <a:noFill/>
        </p:spPr>
        <p:txBody>
          <a:bodyPr wrap="square">
            <a:spAutoFit/>
          </a:bodyPr>
          <a:lstStyle/>
          <a:p>
            <a:pPr algn="l"/>
            <a:r>
              <a:rPr lang="en-US" b="1" i="0">
                <a:solidFill>
                  <a:srgbClr val="101419"/>
                </a:solidFill>
                <a:effectLst/>
                <a:latin typeface="Open Sans" panose="020B0606030504020204" pitchFamily="34" charset="0"/>
              </a:rPr>
              <a:t>Document</a:t>
            </a:r>
          </a:p>
        </p:txBody>
      </p:sp>
      <p:sp>
        <p:nvSpPr>
          <p:cNvPr id="30" name="TextBox 29">
            <a:extLst>
              <a:ext uri="{FF2B5EF4-FFF2-40B4-BE49-F238E27FC236}">
                <a16:creationId xmlns:a16="http://schemas.microsoft.com/office/drawing/2014/main" id="{8AB5A771-8AD3-4BE4-8A46-3F18A7B7C3B3}"/>
              </a:ext>
            </a:extLst>
          </p:cNvPr>
          <p:cNvSpPr txBox="1"/>
          <p:nvPr/>
        </p:nvSpPr>
        <p:spPr>
          <a:xfrm>
            <a:off x="-2590800" y="5143500"/>
            <a:ext cx="4572000" cy="3323987"/>
          </a:xfrm>
          <a:prstGeom prst="rect">
            <a:avLst/>
          </a:prstGeom>
          <a:noFill/>
        </p:spPr>
        <p:txBody>
          <a:bodyPr wrap="square">
            <a:spAutoFit/>
          </a:bodyPr>
          <a:lstStyle/>
          <a:p>
            <a:pPr algn="l"/>
            <a:r>
              <a:rPr lang="vi-VN" b="0" i="0">
                <a:solidFill>
                  <a:srgbClr val="465362"/>
                </a:solidFill>
                <a:effectLst/>
                <a:latin typeface="Open Sans" panose="020B0606030504020204" pitchFamily="34" charset="0"/>
              </a:rPr>
              <a:t>MongoDB (chữ </a:t>
            </a:r>
            <a:r>
              <a:rPr lang="vi-VN" b="1" i="0">
                <a:solidFill>
                  <a:srgbClr val="465362"/>
                </a:solidFill>
                <a:effectLst/>
                <a:latin typeface="Open Sans" panose="020B0606030504020204" pitchFamily="34" charset="0"/>
              </a:rPr>
              <a:t>mongo</a:t>
            </a:r>
            <a:r>
              <a:rPr lang="vi-VN" b="0" i="0">
                <a:solidFill>
                  <a:srgbClr val="465362"/>
                </a:solidFill>
                <a:effectLst/>
                <a:latin typeface="Open Sans" panose="020B0606030504020204" pitchFamily="34" charset="0"/>
              </a:rPr>
              <a:t> được lấy từ “hu</a:t>
            </a:r>
            <a:r>
              <a:rPr lang="vi-VN" b="1" i="0">
                <a:solidFill>
                  <a:srgbClr val="465362"/>
                </a:solidFill>
                <a:effectLst/>
                <a:latin typeface="Open Sans" panose="020B0606030504020204" pitchFamily="34" charset="0"/>
              </a:rPr>
              <a:t>mongo</a:t>
            </a:r>
            <a:r>
              <a:rPr lang="vi-VN" b="0" i="0">
                <a:solidFill>
                  <a:srgbClr val="465362"/>
                </a:solidFill>
                <a:effectLst/>
                <a:latin typeface="Open Sans" panose="020B0606030504020204" pitchFamily="34" charset="0"/>
              </a:rPr>
              <a:t>us” trong tiếng Anh, nghĩa là “khổng lồ”), là một NoSQL database. Khác với MySQL hay các loại SQL databse khác chạy theo mô hình database – table – row với số dòng – cột nhất định, schema phức tạp, và phải sử dụng nhiều JOIN khi query. MongoDB chạy theo mô hình database – collection – document, thay thế mô hình cơ sở dữ liệu dùng table truyền thống bằng các document với định dạng JSON với cấu trúc linh hoạt hơn (MongoDB gọi là BSON).</a:t>
            </a:r>
          </a:p>
          <a:p>
            <a:pPr algn="l"/>
            <a:r>
              <a:rPr lang="vi-VN" b="0" i="0">
                <a:solidFill>
                  <a:srgbClr val="465362"/>
                </a:solidFill>
                <a:effectLst/>
                <a:latin typeface="Open Sans" panose="020B0606030504020204" pitchFamily="34" charset="0"/>
              </a:rPr>
              <a:t>Với nhiều ưu điểm như hỗ trợ đa nền tảng (Windows, Linux), hiệu năng cao, dễ dàng mở rộng theo chiều ngang.</a:t>
            </a:r>
          </a:p>
          <a:p>
            <a:pPr algn="l"/>
            <a:r>
              <a:rPr lang="vi-VN" b="0" i="0">
                <a:solidFill>
                  <a:srgbClr val="465362"/>
                </a:solidFill>
                <a:effectLst/>
                <a:latin typeface="Open Sans" panose="020B0606030504020204" pitchFamily="34" charset="0"/>
              </a:rPr>
              <a:t>Hiện tại, MongoDB đang được công ty MongoDB Inc phát triển và có 2 phiên bản như sau:</a:t>
            </a:r>
          </a:p>
        </p:txBody>
      </p:sp>
      <p:sp>
        <p:nvSpPr>
          <p:cNvPr id="32" name="TextBox 31">
            <a:extLst>
              <a:ext uri="{FF2B5EF4-FFF2-40B4-BE49-F238E27FC236}">
                <a16:creationId xmlns:a16="http://schemas.microsoft.com/office/drawing/2014/main" id="{CC81C613-33F5-4FAD-93C6-C4D3A0BDDF23}"/>
              </a:ext>
            </a:extLst>
          </p:cNvPr>
          <p:cNvSpPr txBox="1"/>
          <p:nvPr/>
        </p:nvSpPr>
        <p:spPr>
          <a:xfrm>
            <a:off x="2698750" y="5149778"/>
            <a:ext cx="5880100" cy="3754874"/>
          </a:xfrm>
          <a:prstGeom prst="rect">
            <a:avLst/>
          </a:prstGeom>
          <a:noFill/>
        </p:spPr>
        <p:txBody>
          <a:bodyPr wrap="square">
            <a:spAutoFit/>
          </a:bodyPr>
          <a:lstStyle/>
          <a:p>
            <a:pPr algn="l"/>
            <a:r>
              <a:rPr lang="vi-VN" b="1" i="0">
                <a:solidFill>
                  <a:srgbClr val="101419"/>
                </a:solidFill>
                <a:effectLst/>
                <a:latin typeface="Open Sans" panose="020B0606030504020204" pitchFamily="34" charset="0"/>
              </a:rPr>
              <a:t>Database</a:t>
            </a:r>
          </a:p>
          <a:p>
            <a:pPr algn="l"/>
            <a:r>
              <a:rPr lang="vi-VN" b="0" i="0">
                <a:solidFill>
                  <a:srgbClr val="465362"/>
                </a:solidFill>
                <a:effectLst/>
                <a:latin typeface="Open Sans" panose="020B0606030504020204" pitchFamily="34" charset="0"/>
              </a:rPr>
              <a:t>Database chính là tập chứa các collection trong MongoDB. Mỗi database sẽ có một tập file riêng của mình trên file system của hệ thống. Một MongoDB server thường chứa nhiều database trên đó.</a:t>
            </a:r>
          </a:p>
          <a:p>
            <a:pPr algn="l"/>
            <a:r>
              <a:rPr lang="vi-VN" b="1" i="0">
                <a:solidFill>
                  <a:srgbClr val="101419"/>
                </a:solidFill>
                <a:effectLst/>
                <a:latin typeface="Open Sans" panose="020B0606030504020204" pitchFamily="34" charset="0"/>
              </a:rPr>
              <a:t>Collection</a:t>
            </a:r>
          </a:p>
          <a:p>
            <a:pPr algn="l"/>
            <a:r>
              <a:rPr lang="vi-VN" b="0" i="0">
                <a:solidFill>
                  <a:srgbClr val="465362"/>
                </a:solidFill>
                <a:effectLst/>
                <a:latin typeface="Open Sans" panose="020B0606030504020204" pitchFamily="34" charset="0"/>
              </a:rPr>
              <a:t>Tương tự như Table trong MySQL, Collection là một tập chứa các MongoDB Document. Một điểm khác so với các RDBMS khác đó chính là Collection không bắt buộc một schema cố định nào cả. Các document trong cùng một collection có thể có nhiều field khác nhau. Nhưng thường thì các document trong một collection sẽ có một số field chính tương đồng nhau và có liên quan với nhau.</a:t>
            </a:r>
          </a:p>
          <a:p>
            <a:pPr algn="l"/>
            <a:r>
              <a:rPr lang="vi-VN" b="1" i="0">
                <a:solidFill>
                  <a:srgbClr val="101419"/>
                </a:solidFill>
                <a:effectLst/>
                <a:latin typeface="Open Sans" panose="020B0606030504020204" pitchFamily="34" charset="0"/>
              </a:rPr>
              <a:t>Document</a:t>
            </a:r>
          </a:p>
          <a:p>
            <a:pPr algn="l"/>
            <a:r>
              <a:rPr lang="vi-VN" b="0" i="0">
                <a:solidFill>
                  <a:srgbClr val="465362"/>
                </a:solidFill>
                <a:effectLst/>
                <a:latin typeface="Open Sans" panose="020B0606030504020204" pitchFamily="34" charset="0"/>
              </a:rPr>
              <a:t>Document là một tập dữ liệu theo dạng key-value, mỗi key sẽ tương ứng với một value. Các document khá linh hoạt về schema, như đã nói ở trên, các document trong cùng một collection không nhất thiết phải có các field hoặc cấu trúc giống nhau. Data trong cùng một field cũng có thể có nhiều kiểu dữ liệu khác nhau.</a:t>
            </a:r>
          </a:p>
        </p:txBody>
      </p:sp>
      <p:pic>
        <p:nvPicPr>
          <p:cNvPr id="3074" name="Picture 2">
            <a:extLst>
              <a:ext uri="{FF2B5EF4-FFF2-40B4-BE49-F238E27FC236}">
                <a16:creationId xmlns:a16="http://schemas.microsoft.com/office/drawing/2014/main" id="{2BD44F28-C92F-4FAE-9486-A1C67AF98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131312"/>
            <a:ext cx="4866671" cy="273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87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3C9B-47C7-4B10-95C4-207F22F44CD7}"/>
              </a:ext>
            </a:extLst>
          </p:cNvPr>
          <p:cNvSpPr>
            <a:spLocks noGrp="1"/>
          </p:cNvSpPr>
          <p:nvPr>
            <p:ph type="title"/>
          </p:nvPr>
        </p:nvSpPr>
        <p:spPr/>
        <p:txBody>
          <a:bodyPr/>
          <a:lstStyle/>
          <a:p>
            <a:r>
              <a:rPr lang="en-US"/>
              <a:t>MONGODB</a:t>
            </a:r>
            <a:endParaRPr lang="vi-VN" dirty="0"/>
          </a:p>
        </p:txBody>
      </p:sp>
      <p:sp>
        <p:nvSpPr>
          <p:cNvPr id="6" name="Slide Number Placeholder 5">
            <a:extLst>
              <a:ext uri="{FF2B5EF4-FFF2-40B4-BE49-F238E27FC236}">
                <a16:creationId xmlns:a16="http://schemas.microsoft.com/office/drawing/2014/main" id="{ADABC322-F120-40EF-A7E1-86E9B17A1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grpSp>
        <p:nvGrpSpPr>
          <p:cNvPr id="9" name="Google Shape;325;p22">
            <a:extLst>
              <a:ext uri="{FF2B5EF4-FFF2-40B4-BE49-F238E27FC236}">
                <a16:creationId xmlns:a16="http://schemas.microsoft.com/office/drawing/2014/main" id="{BA54C67E-985C-4B18-A60B-CFB046D1C78B}"/>
              </a:ext>
            </a:extLst>
          </p:cNvPr>
          <p:cNvGrpSpPr/>
          <p:nvPr/>
        </p:nvGrpSpPr>
        <p:grpSpPr>
          <a:xfrm>
            <a:off x="263101" y="580106"/>
            <a:ext cx="407743" cy="391135"/>
            <a:chOff x="5233525" y="4954450"/>
            <a:chExt cx="538275" cy="516350"/>
          </a:xfrm>
        </p:grpSpPr>
        <p:sp>
          <p:nvSpPr>
            <p:cNvPr id="10" name="Google Shape;326;p22">
              <a:extLst>
                <a:ext uri="{FF2B5EF4-FFF2-40B4-BE49-F238E27FC236}">
                  <a16:creationId xmlns:a16="http://schemas.microsoft.com/office/drawing/2014/main" id="{7DB71247-35B7-46BD-BD60-2B8CA2AF092E}"/>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p22">
              <a:extLst>
                <a:ext uri="{FF2B5EF4-FFF2-40B4-BE49-F238E27FC236}">
                  <a16:creationId xmlns:a16="http://schemas.microsoft.com/office/drawing/2014/main" id="{5CFF8926-0BA1-4BC6-BA91-EDCA630789C3}"/>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8;p22">
              <a:extLst>
                <a:ext uri="{FF2B5EF4-FFF2-40B4-BE49-F238E27FC236}">
                  <a16:creationId xmlns:a16="http://schemas.microsoft.com/office/drawing/2014/main" id="{C4E0DB57-24D2-4E6E-9CC1-572BA93988A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9;p22">
              <a:extLst>
                <a:ext uri="{FF2B5EF4-FFF2-40B4-BE49-F238E27FC236}">
                  <a16:creationId xmlns:a16="http://schemas.microsoft.com/office/drawing/2014/main" id="{8AAC8783-8584-49D7-84D7-7DC93A449E07}"/>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p22">
              <a:extLst>
                <a:ext uri="{FF2B5EF4-FFF2-40B4-BE49-F238E27FC236}">
                  <a16:creationId xmlns:a16="http://schemas.microsoft.com/office/drawing/2014/main" id="{8CC58163-2C66-447B-9A86-5B5575DB1D53}"/>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1;p22">
              <a:extLst>
                <a:ext uri="{FF2B5EF4-FFF2-40B4-BE49-F238E27FC236}">
                  <a16:creationId xmlns:a16="http://schemas.microsoft.com/office/drawing/2014/main" id="{07CC2EF3-8787-4A00-B4B4-B4CC16AF68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p22">
              <a:extLst>
                <a:ext uri="{FF2B5EF4-FFF2-40B4-BE49-F238E27FC236}">
                  <a16:creationId xmlns:a16="http://schemas.microsoft.com/office/drawing/2014/main" id="{3E389CFD-6803-40F0-A6DD-286D7FFACA8C}"/>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p22">
              <a:extLst>
                <a:ext uri="{FF2B5EF4-FFF2-40B4-BE49-F238E27FC236}">
                  <a16:creationId xmlns:a16="http://schemas.microsoft.com/office/drawing/2014/main" id="{3F2551BD-CB2E-4434-96D9-0D74B95B622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4;p22">
              <a:extLst>
                <a:ext uri="{FF2B5EF4-FFF2-40B4-BE49-F238E27FC236}">
                  <a16:creationId xmlns:a16="http://schemas.microsoft.com/office/drawing/2014/main" id="{E03FD6C5-72FD-4944-A48D-3BFE83B0E84B}"/>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p22">
              <a:extLst>
                <a:ext uri="{FF2B5EF4-FFF2-40B4-BE49-F238E27FC236}">
                  <a16:creationId xmlns:a16="http://schemas.microsoft.com/office/drawing/2014/main" id="{5CED89A0-B474-4C98-A5FF-A7EA22C63BA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6;p22">
              <a:extLst>
                <a:ext uri="{FF2B5EF4-FFF2-40B4-BE49-F238E27FC236}">
                  <a16:creationId xmlns:a16="http://schemas.microsoft.com/office/drawing/2014/main" id="{CAEDD40D-EA8B-473B-B7BE-DCEBA7509EE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3107753A-E61B-421E-AEE1-52F64B8F7C73}"/>
              </a:ext>
            </a:extLst>
          </p:cNvPr>
          <p:cNvPicPr>
            <a:picLocks noChangeAspect="1"/>
          </p:cNvPicPr>
          <p:nvPr/>
        </p:nvPicPr>
        <p:blipFill>
          <a:blip r:embed="rId3"/>
          <a:stretch>
            <a:fillRect/>
          </a:stretch>
        </p:blipFill>
        <p:spPr>
          <a:xfrm>
            <a:off x="157163" y="1250319"/>
            <a:ext cx="1957749" cy="531558"/>
          </a:xfrm>
          <a:prstGeom prst="rect">
            <a:avLst/>
          </a:prstGeom>
        </p:spPr>
      </p:pic>
      <p:pic>
        <p:nvPicPr>
          <p:cNvPr id="4" name="Picture 3">
            <a:extLst>
              <a:ext uri="{FF2B5EF4-FFF2-40B4-BE49-F238E27FC236}">
                <a16:creationId xmlns:a16="http://schemas.microsoft.com/office/drawing/2014/main" id="{D1BADD97-7A95-42B6-8FF9-CE92FAF7BD3F}"/>
              </a:ext>
            </a:extLst>
          </p:cNvPr>
          <p:cNvPicPr>
            <a:picLocks noChangeAspect="1"/>
          </p:cNvPicPr>
          <p:nvPr/>
        </p:nvPicPr>
        <p:blipFill>
          <a:blip r:embed="rId4"/>
          <a:stretch>
            <a:fillRect/>
          </a:stretch>
        </p:blipFill>
        <p:spPr>
          <a:xfrm>
            <a:off x="38600" y="1849370"/>
            <a:ext cx="2627618" cy="1204325"/>
          </a:xfrm>
          <a:prstGeom prst="rect">
            <a:avLst/>
          </a:prstGeom>
        </p:spPr>
      </p:pic>
      <p:sp>
        <p:nvSpPr>
          <p:cNvPr id="29" name="TextBox 28">
            <a:extLst>
              <a:ext uri="{FF2B5EF4-FFF2-40B4-BE49-F238E27FC236}">
                <a16:creationId xmlns:a16="http://schemas.microsoft.com/office/drawing/2014/main" id="{4CADA78E-9B86-4ACF-A146-3C8202082797}"/>
              </a:ext>
            </a:extLst>
          </p:cNvPr>
          <p:cNvSpPr txBox="1"/>
          <p:nvPr/>
        </p:nvSpPr>
        <p:spPr>
          <a:xfrm>
            <a:off x="0" y="2870027"/>
            <a:ext cx="3866197" cy="463397"/>
          </a:xfrm>
          <a:prstGeom prst="rect">
            <a:avLst/>
          </a:prstGeom>
          <a:noFill/>
        </p:spPr>
        <p:txBody>
          <a:bodyPr wrap="square">
            <a:spAutoFit/>
          </a:bodyPr>
          <a:lstStyle/>
          <a:p>
            <a:pPr marL="0" marR="0" algn="just">
              <a:lnSpc>
                <a:spcPct val="150000"/>
              </a:lnSpc>
              <a:spcBef>
                <a:spcPts val="0"/>
              </a:spcBef>
              <a:spcAft>
                <a:spcPts val="0"/>
              </a:spcAft>
              <a:tabLst>
                <a:tab pos="5638800" algn="r"/>
              </a:tabLst>
            </a:pPr>
            <a:r>
              <a:rPr lang="fr-FR" sz="1800">
                <a:effectLst/>
                <a:latin typeface="Times New Roman" panose="02020603050405020304" pitchFamily="18" charset="0"/>
                <a:ea typeface="Calibri Light" panose="020F0302020204030204" pitchFamily="34" charset="0"/>
              </a:rPr>
              <a:t>Document của collection dht11</a:t>
            </a:r>
            <a:endParaRPr lang="en-US" sz="1800">
              <a:effectLst/>
              <a:latin typeface="Calibri" panose="020F0502020204030204" pitchFamily="34" charset="0"/>
              <a:ea typeface="Calibri Light" panose="020F0302020204030204" pitchFamily="34" charset="0"/>
            </a:endParaRPr>
          </a:p>
        </p:txBody>
      </p:sp>
      <p:pic>
        <p:nvPicPr>
          <p:cNvPr id="4101" name="Picture 5">
            <a:extLst>
              <a:ext uri="{FF2B5EF4-FFF2-40B4-BE49-F238E27FC236}">
                <a16:creationId xmlns:a16="http://schemas.microsoft.com/office/drawing/2014/main" id="{F2A347DA-C222-44BA-A587-BEBA6D3D1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8261" y="1781877"/>
            <a:ext cx="3410070" cy="11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7487F643-7855-4755-B482-1DC0DC67C1E4}"/>
              </a:ext>
            </a:extLst>
          </p:cNvPr>
          <p:cNvSpPr txBox="1"/>
          <p:nvPr/>
        </p:nvSpPr>
        <p:spPr>
          <a:xfrm>
            <a:off x="4034495" y="2870026"/>
            <a:ext cx="3866197" cy="463397"/>
          </a:xfrm>
          <a:prstGeom prst="rect">
            <a:avLst/>
          </a:prstGeom>
          <a:noFill/>
        </p:spPr>
        <p:txBody>
          <a:bodyPr wrap="square">
            <a:spAutoFit/>
          </a:bodyPr>
          <a:lstStyle/>
          <a:p>
            <a:pPr marL="0" marR="0" algn="just">
              <a:lnSpc>
                <a:spcPct val="150000"/>
              </a:lnSpc>
              <a:spcBef>
                <a:spcPts val="0"/>
              </a:spcBef>
              <a:spcAft>
                <a:spcPts val="0"/>
              </a:spcAft>
              <a:tabLst>
                <a:tab pos="5638800" algn="r"/>
              </a:tabLst>
            </a:pPr>
            <a:r>
              <a:rPr lang="fr-FR" sz="1800">
                <a:latin typeface="Times New Roman" panose="02020603050405020304" pitchFamily="18" charset="0"/>
                <a:ea typeface="Calibri Light" panose="020F0302020204030204" pitchFamily="34" charset="0"/>
              </a:rPr>
              <a:t>E</a:t>
            </a:r>
            <a:r>
              <a:rPr lang="fr-FR" sz="1800">
                <a:effectLst/>
                <a:latin typeface="Times New Roman" panose="02020603050405020304" pitchFamily="18" charset="0"/>
                <a:ea typeface="Calibri Light" panose="020F0302020204030204" pitchFamily="34" charset="0"/>
              </a:rPr>
              <a:t>mail</a:t>
            </a:r>
            <a:endParaRPr lang="en-US" sz="1800">
              <a:effectLst/>
              <a:latin typeface="Calibri" panose="020F0502020204030204" pitchFamily="34" charset="0"/>
              <a:ea typeface="Calibri Light" panose="020F0302020204030204" pitchFamily="34" charset="0"/>
            </a:endParaRPr>
          </a:p>
        </p:txBody>
      </p:sp>
      <p:pic>
        <p:nvPicPr>
          <p:cNvPr id="4104" name="Picture 8">
            <a:extLst>
              <a:ext uri="{FF2B5EF4-FFF2-40B4-BE49-F238E27FC236}">
                <a16:creationId xmlns:a16="http://schemas.microsoft.com/office/drawing/2014/main" id="{68DA72A1-2278-4904-A406-291C8A3AAB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19" y="3346587"/>
            <a:ext cx="3332556" cy="136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a:extLst>
              <a:ext uri="{FF2B5EF4-FFF2-40B4-BE49-F238E27FC236}">
                <a16:creationId xmlns:a16="http://schemas.microsoft.com/office/drawing/2014/main" id="{A8C3BC0A-65FF-4906-952C-2BA8C91E57DE}"/>
              </a:ext>
            </a:extLst>
          </p:cNvPr>
          <p:cNvSpPr txBox="1"/>
          <p:nvPr/>
        </p:nvSpPr>
        <p:spPr>
          <a:xfrm>
            <a:off x="733119" y="4581278"/>
            <a:ext cx="3866197" cy="463397"/>
          </a:xfrm>
          <a:prstGeom prst="rect">
            <a:avLst/>
          </a:prstGeom>
          <a:noFill/>
        </p:spPr>
        <p:txBody>
          <a:bodyPr wrap="square">
            <a:spAutoFit/>
          </a:bodyPr>
          <a:lstStyle/>
          <a:p>
            <a:pPr marL="0" marR="0" algn="just">
              <a:lnSpc>
                <a:spcPct val="150000"/>
              </a:lnSpc>
              <a:spcBef>
                <a:spcPts val="0"/>
              </a:spcBef>
              <a:spcAft>
                <a:spcPts val="0"/>
              </a:spcAft>
              <a:tabLst>
                <a:tab pos="5638800" algn="r"/>
              </a:tabLst>
            </a:pPr>
            <a:r>
              <a:rPr lang="fr-FR" sz="1800">
                <a:effectLst/>
                <a:latin typeface="Times New Roman" panose="02020603050405020304" pitchFamily="18" charset="0"/>
                <a:ea typeface="Calibri Light" panose="020F0302020204030204" pitchFamily="34" charset="0"/>
              </a:rPr>
              <a:t>Thiết b</a:t>
            </a:r>
            <a:r>
              <a:rPr lang="fr-FR" sz="1800">
                <a:latin typeface="Times New Roman" panose="02020603050405020304" pitchFamily="18" charset="0"/>
                <a:ea typeface="Calibri Light" panose="020F0302020204030204" pitchFamily="34" charset="0"/>
              </a:rPr>
              <a:t>ị 1</a:t>
            </a:r>
            <a:endParaRPr lang="en-US" sz="1800">
              <a:effectLst/>
              <a:latin typeface="Calibri" panose="020F0502020204030204" pitchFamily="34" charset="0"/>
              <a:ea typeface="Calibri Light" panose="020F0302020204030204" pitchFamily="34" charset="0"/>
            </a:endParaRPr>
          </a:p>
        </p:txBody>
      </p:sp>
      <p:pic>
        <p:nvPicPr>
          <p:cNvPr id="4105" name="Picture 9">
            <a:extLst>
              <a:ext uri="{FF2B5EF4-FFF2-40B4-BE49-F238E27FC236}">
                <a16:creationId xmlns:a16="http://schemas.microsoft.com/office/drawing/2014/main" id="{401D753F-9EB3-412B-8995-12EC018B1F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1164" y="3305786"/>
            <a:ext cx="3363307" cy="153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a:extLst>
              <a:ext uri="{FF2B5EF4-FFF2-40B4-BE49-F238E27FC236}">
                <a16:creationId xmlns:a16="http://schemas.microsoft.com/office/drawing/2014/main" id="{2F84F9C8-B4F1-4837-9EED-4572F6CB670E}"/>
              </a:ext>
            </a:extLst>
          </p:cNvPr>
          <p:cNvSpPr txBox="1"/>
          <p:nvPr/>
        </p:nvSpPr>
        <p:spPr>
          <a:xfrm>
            <a:off x="3739000" y="4636500"/>
            <a:ext cx="3866197" cy="463397"/>
          </a:xfrm>
          <a:prstGeom prst="rect">
            <a:avLst/>
          </a:prstGeom>
          <a:noFill/>
        </p:spPr>
        <p:txBody>
          <a:bodyPr wrap="square">
            <a:spAutoFit/>
          </a:bodyPr>
          <a:lstStyle/>
          <a:p>
            <a:pPr marL="0" marR="0" algn="just">
              <a:lnSpc>
                <a:spcPct val="150000"/>
              </a:lnSpc>
              <a:spcBef>
                <a:spcPts val="0"/>
              </a:spcBef>
              <a:spcAft>
                <a:spcPts val="0"/>
              </a:spcAft>
              <a:tabLst>
                <a:tab pos="5638800" algn="r"/>
              </a:tabLst>
            </a:pPr>
            <a:r>
              <a:rPr lang="fr-FR" sz="1800">
                <a:effectLst/>
                <a:latin typeface="Times New Roman" panose="02020603050405020304" pitchFamily="18" charset="0"/>
                <a:ea typeface="Calibri Light" panose="020F0302020204030204" pitchFamily="34" charset="0"/>
              </a:rPr>
              <a:t>Thiết b</a:t>
            </a:r>
            <a:r>
              <a:rPr lang="fr-FR" sz="1800">
                <a:latin typeface="Times New Roman" panose="02020603050405020304" pitchFamily="18" charset="0"/>
                <a:ea typeface="Calibri Light" panose="020F0302020204030204" pitchFamily="34" charset="0"/>
              </a:rPr>
              <a:t>ị 2</a:t>
            </a:r>
            <a:endParaRPr lang="en-US" sz="1800">
              <a:effectLst/>
              <a:latin typeface="Calibri" panose="020F0502020204030204" pitchFamily="34" charset="0"/>
              <a:ea typeface="Calibri Light" panose="020F0302020204030204" pitchFamily="34" charset="0"/>
            </a:endParaRPr>
          </a:p>
        </p:txBody>
      </p:sp>
      <p:pic>
        <p:nvPicPr>
          <p:cNvPr id="4106" name="Picture 10">
            <a:extLst>
              <a:ext uri="{FF2B5EF4-FFF2-40B4-BE49-F238E27FC236}">
                <a16:creationId xmlns:a16="http://schemas.microsoft.com/office/drawing/2014/main" id="{C2E16F41-E1FD-424B-B41D-A385D97F9C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917" y="1815015"/>
            <a:ext cx="3117586" cy="104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30BD4FBC-3562-4653-B40D-F408FC7912D1}"/>
              </a:ext>
            </a:extLst>
          </p:cNvPr>
          <p:cNvSpPr txBox="1"/>
          <p:nvPr/>
        </p:nvSpPr>
        <p:spPr>
          <a:xfrm>
            <a:off x="7165497" y="2820145"/>
            <a:ext cx="3866197" cy="463397"/>
          </a:xfrm>
          <a:prstGeom prst="rect">
            <a:avLst/>
          </a:prstGeom>
          <a:noFill/>
        </p:spPr>
        <p:txBody>
          <a:bodyPr wrap="square">
            <a:spAutoFit/>
          </a:bodyPr>
          <a:lstStyle/>
          <a:p>
            <a:pPr marL="0" marR="0" algn="just">
              <a:lnSpc>
                <a:spcPct val="150000"/>
              </a:lnSpc>
              <a:spcBef>
                <a:spcPts val="0"/>
              </a:spcBef>
              <a:spcAft>
                <a:spcPts val="0"/>
              </a:spcAft>
              <a:tabLst>
                <a:tab pos="5638800" algn="r"/>
              </a:tabLst>
            </a:pPr>
            <a:r>
              <a:rPr lang="fr-FR" sz="1800">
                <a:latin typeface="Times New Roman" panose="02020603050405020304" pitchFamily="18" charset="0"/>
                <a:ea typeface="Calibri Light" panose="020F0302020204030204" pitchFamily="34" charset="0"/>
              </a:rPr>
              <a:t>User</a:t>
            </a:r>
            <a:endParaRPr lang="en-US" sz="1800">
              <a:effectLst/>
              <a:latin typeface="Calibri" panose="020F0502020204030204" pitchFamily="34" charset="0"/>
              <a:ea typeface="Calibri Light" panose="020F0302020204030204" pitchFamily="34" charset="0"/>
            </a:endParaRPr>
          </a:p>
        </p:txBody>
      </p:sp>
      <p:sp>
        <p:nvSpPr>
          <p:cNvPr id="41" name="TextBox 40">
            <a:extLst>
              <a:ext uri="{FF2B5EF4-FFF2-40B4-BE49-F238E27FC236}">
                <a16:creationId xmlns:a16="http://schemas.microsoft.com/office/drawing/2014/main" id="{06C371ED-AB36-4EAE-A90B-49133012D0E2}"/>
              </a:ext>
            </a:extLst>
          </p:cNvPr>
          <p:cNvSpPr txBox="1"/>
          <p:nvPr/>
        </p:nvSpPr>
        <p:spPr>
          <a:xfrm>
            <a:off x="97995" y="5393084"/>
            <a:ext cx="5537200" cy="2246769"/>
          </a:xfrm>
          <a:prstGeom prst="rect">
            <a:avLst/>
          </a:prstGeom>
          <a:noFill/>
        </p:spPr>
        <p:txBody>
          <a:bodyPr wrap="square">
            <a:spAutoFit/>
          </a:bodyPr>
          <a:lstStyle/>
          <a:p>
            <a:pPr algn="l"/>
            <a:r>
              <a:rPr lang="en-US" b="0" i="0">
                <a:solidFill>
                  <a:srgbClr val="465362"/>
                </a:solidFill>
                <a:effectLst/>
                <a:latin typeface="Open Sans" panose="020B0606030504020204" pitchFamily="34" charset="0"/>
              </a:rPr>
              <a:t>S</a:t>
            </a:r>
            <a:r>
              <a:rPr lang="vi-VN" b="0" i="0">
                <a:solidFill>
                  <a:srgbClr val="465362"/>
                </a:solidFill>
                <a:effectLst/>
                <a:latin typeface="Open Sans" panose="020B0606030504020204" pitchFamily="34" charset="0"/>
              </a:rPr>
              <a:t>au đây là một số ưu điểm của MongoDB:</a:t>
            </a:r>
          </a:p>
          <a:p>
            <a:pPr algn="l">
              <a:buFont typeface="Arial" panose="020B0604020202020204" pitchFamily="34" charset="0"/>
              <a:buChar char="•"/>
            </a:pPr>
            <a:r>
              <a:rPr lang="vi-VN" b="0" i="0">
                <a:solidFill>
                  <a:srgbClr val="465362"/>
                </a:solidFill>
                <a:effectLst/>
                <a:latin typeface="Open Sans" panose="020B0606030504020204" pitchFamily="34" charset="0"/>
              </a:rPr>
              <a:t>Ít schema hơn: MongoDB là một Document Databse, các document trong cùng một collection không nhất thiết phải giống nhau về số field, loại dữ liệu như trong SQL.</a:t>
            </a:r>
          </a:p>
          <a:p>
            <a:pPr algn="l">
              <a:buFont typeface="Arial" panose="020B0604020202020204" pitchFamily="34" charset="0"/>
              <a:buChar char="•"/>
            </a:pPr>
            <a:r>
              <a:rPr lang="vi-VN" b="0" i="0">
                <a:solidFill>
                  <a:srgbClr val="465362"/>
                </a:solidFill>
                <a:effectLst/>
                <a:latin typeface="Open Sans" panose="020B0606030504020204" pitchFamily="34" charset="0"/>
              </a:rPr>
              <a:t>Cấu trúc của một Document rất rõ ràng, dễ đọc và dể hiểu.</a:t>
            </a:r>
          </a:p>
          <a:p>
            <a:pPr algn="l">
              <a:buFont typeface="Arial" panose="020B0604020202020204" pitchFamily="34" charset="0"/>
              <a:buChar char="•"/>
            </a:pPr>
            <a:r>
              <a:rPr lang="vi-VN" b="0" i="0">
                <a:solidFill>
                  <a:srgbClr val="465362"/>
                </a:solidFill>
                <a:effectLst/>
                <a:latin typeface="Open Sans" panose="020B0606030504020204" pitchFamily="34" charset="0"/>
              </a:rPr>
              <a:t>Không cần sử dụng đến các lệnh JOIN phức tạp.</a:t>
            </a:r>
          </a:p>
          <a:p>
            <a:pPr algn="l">
              <a:buFont typeface="Arial" panose="020B0604020202020204" pitchFamily="34" charset="0"/>
              <a:buChar char="•"/>
            </a:pPr>
            <a:r>
              <a:rPr lang="vi-VN" b="0" i="0">
                <a:solidFill>
                  <a:srgbClr val="465362"/>
                </a:solidFill>
                <a:effectLst/>
                <a:latin typeface="Open Sans" panose="020B0606030504020204" pitchFamily="34" charset="0"/>
              </a:rPr>
              <a:t>Khả năng mở rộng dữ liệu dễ dàng, không cần phải quá bận tâm về kiểu dữ liệu, khóa chính, khóa ngoại như SQL.</a:t>
            </a:r>
          </a:p>
          <a:p>
            <a:pPr algn="l">
              <a:buFont typeface="Arial" panose="020B0604020202020204" pitchFamily="34" charset="0"/>
              <a:buChar char="•"/>
            </a:pPr>
            <a:r>
              <a:rPr lang="vi-VN" b="0" i="0">
                <a:solidFill>
                  <a:srgbClr val="465362"/>
                </a:solidFill>
                <a:effectLst/>
                <a:latin typeface="Open Sans" panose="020B0606030504020204" pitchFamily="34" charset="0"/>
              </a:rPr>
              <a:t>Lưu dữ liệu trên RAM, giúp truy xuất dữ liệu nhanh hơn.</a:t>
            </a:r>
          </a:p>
          <a:p>
            <a:pPr algn="l">
              <a:buFont typeface="Arial" panose="020B0604020202020204" pitchFamily="34" charset="0"/>
              <a:buChar char="•"/>
            </a:pPr>
            <a:r>
              <a:rPr lang="vi-VN" b="0" i="0">
                <a:solidFill>
                  <a:srgbClr val="465362"/>
                </a:solidFill>
                <a:effectLst/>
                <a:latin typeface="Open Sans" panose="020B0606030504020204" pitchFamily="34" charset="0"/>
              </a:rPr>
              <a:t>Dễ dàng Scale Out (Horizontally Scale).</a:t>
            </a:r>
          </a:p>
        </p:txBody>
      </p:sp>
    </p:spTree>
    <p:extLst>
      <p:ext uri="{BB962C8B-B14F-4D97-AF65-F5344CB8AC3E}">
        <p14:creationId xmlns:p14="http://schemas.microsoft.com/office/powerpoint/2010/main" val="161450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txBox="1">
            <a:spLocks noGrp="1"/>
          </p:cNvSpPr>
          <p:nvPr>
            <p:ph type="ctrTitle"/>
          </p:nvPr>
        </p:nvSpPr>
        <p:spPr>
          <a:xfrm>
            <a:off x="463525" y="3519712"/>
            <a:ext cx="4094400" cy="7547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THI CÔNG</a:t>
            </a:r>
            <a:endParaRPr dirty="0"/>
          </a:p>
        </p:txBody>
      </p:sp>
      <p:sp>
        <p:nvSpPr>
          <p:cNvPr id="558" name="Google Shape;558;p3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2000" b="1" dirty="0">
                <a:solidFill>
                  <a:srgbClr val="3F5378"/>
                </a:solidFill>
                <a:latin typeface="Roboto Condensed"/>
                <a:ea typeface="Roboto Condensed"/>
                <a:cs typeface="Roboto Condensed"/>
                <a:sym typeface="Roboto Condensed"/>
              </a:rPr>
              <a:t>3</a:t>
            </a:r>
            <a:endParaRPr sz="3000" b="1" dirty="0">
              <a:solidFill>
                <a:srgbClr val="3F5378"/>
              </a:solidFill>
              <a:latin typeface="Roboto Condensed"/>
              <a:ea typeface="Roboto Condensed"/>
              <a:cs typeface="Roboto Condensed"/>
              <a:sym typeface="Roboto Condensed"/>
            </a:endParaRPr>
          </a:p>
        </p:txBody>
      </p:sp>
      <p:sp>
        <p:nvSpPr>
          <p:cNvPr id="7" name="Slide Number Placeholder 5">
            <a:extLst>
              <a:ext uri="{FF2B5EF4-FFF2-40B4-BE49-F238E27FC236}">
                <a16:creationId xmlns:a16="http://schemas.microsoft.com/office/drawing/2014/main" id="{7F6DC83D-51E2-4218-9BB5-D9F70005C529}"/>
              </a:ext>
            </a:extLst>
          </p:cNvPr>
          <p:cNvSpPr>
            <a:spLocks noGrp="1"/>
          </p:cNvSpPr>
          <p:nvPr>
            <p:ph type="sldNum" idx="12"/>
          </p:nvPr>
        </p:nvSpPr>
        <p:spPr>
          <a:xfrm>
            <a:off x="7618000" y="4636500"/>
            <a:ext cx="1487400" cy="315600"/>
          </a:xfrm>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350885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4" name="Google Shape;384;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13" name="Title 1">
            <a:extLst>
              <a:ext uri="{FF2B5EF4-FFF2-40B4-BE49-F238E27FC236}">
                <a16:creationId xmlns:a16="http://schemas.microsoft.com/office/drawing/2014/main" id="{55AFAF3F-6EA8-44BE-8B54-9AFB701CAA9B}"/>
              </a:ext>
            </a:extLst>
          </p:cNvPr>
          <p:cNvSpPr txBox="1">
            <a:spLocks/>
          </p:cNvSpPr>
          <p:nvPr/>
        </p:nvSpPr>
        <p:spPr>
          <a:xfrm>
            <a:off x="66789" y="203889"/>
            <a:ext cx="1870868" cy="3113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solidFill>
                  <a:schemeClr val="bg1"/>
                </a:solidFill>
              </a:rPr>
              <a:t>SƠ ĐỒ NGUYÊN LÝ</a:t>
            </a:r>
          </a:p>
        </p:txBody>
      </p:sp>
      <p:pic>
        <p:nvPicPr>
          <p:cNvPr id="5" name="Picture 4">
            <a:extLst>
              <a:ext uri="{FF2B5EF4-FFF2-40B4-BE49-F238E27FC236}">
                <a16:creationId xmlns:a16="http://schemas.microsoft.com/office/drawing/2014/main" id="{AF81E928-CAEC-4521-A788-BDCA36B26166}"/>
              </a:ext>
            </a:extLst>
          </p:cNvPr>
          <p:cNvPicPr>
            <a:picLocks noChangeAspect="1"/>
          </p:cNvPicPr>
          <p:nvPr/>
        </p:nvPicPr>
        <p:blipFill>
          <a:blip r:embed="rId3"/>
          <a:stretch>
            <a:fillRect/>
          </a:stretch>
        </p:blipFill>
        <p:spPr>
          <a:xfrm>
            <a:off x="787399" y="776892"/>
            <a:ext cx="5891397" cy="4277708"/>
          </a:xfrm>
          <a:prstGeom prst="rect">
            <a:avLst/>
          </a:prstGeom>
        </p:spPr>
      </p:pic>
    </p:spTree>
    <p:extLst>
      <p:ext uri="{BB962C8B-B14F-4D97-AF65-F5344CB8AC3E}">
        <p14:creationId xmlns:p14="http://schemas.microsoft.com/office/powerpoint/2010/main" val="3118439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4" name="Google Shape;384;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13" name="Title 1">
            <a:extLst>
              <a:ext uri="{FF2B5EF4-FFF2-40B4-BE49-F238E27FC236}">
                <a16:creationId xmlns:a16="http://schemas.microsoft.com/office/drawing/2014/main" id="{55AFAF3F-6EA8-44BE-8B54-9AFB701CAA9B}"/>
              </a:ext>
            </a:extLst>
          </p:cNvPr>
          <p:cNvSpPr txBox="1">
            <a:spLocks/>
          </p:cNvSpPr>
          <p:nvPr/>
        </p:nvSpPr>
        <p:spPr>
          <a:xfrm>
            <a:off x="66789" y="203889"/>
            <a:ext cx="1870868" cy="3113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solidFill>
                  <a:schemeClr val="bg1"/>
                </a:solidFill>
              </a:rPr>
              <a:t>SƠ ĐỒ NGUYÊN LÝ</a:t>
            </a:r>
          </a:p>
        </p:txBody>
      </p:sp>
      <p:pic>
        <p:nvPicPr>
          <p:cNvPr id="14" name="Picture 13">
            <a:extLst>
              <a:ext uri="{FF2B5EF4-FFF2-40B4-BE49-F238E27FC236}">
                <a16:creationId xmlns:a16="http://schemas.microsoft.com/office/drawing/2014/main" id="{52AE489D-D5DB-4DEA-97CF-16733F13AE0E}"/>
              </a:ext>
            </a:extLst>
          </p:cNvPr>
          <p:cNvPicPr>
            <a:picLocks noChangeAspect="1"/>
          </p:cNvPicPr>
          <p:nvPr/>
        </p:nvPicPr>
        <p:blipFill>
          <a:blip r:embed="rId3"/>
          <a:stretch>
            <a:fillRect/>
          </a:stretch>
        </p:blipFill>
        <p:spPr>
          <a:xfrm>
            <a:off x="787399" y="776892"/>
            <a:ext cx="5891397" cy="4277708"/>
          </a:xfrm>
          <a:prstGeom prst="rect">
            <a:avLst/>
          </a:prstGeom>
        </p:spPr>
      </p:pic>
      <p:grpSp>
        <p:nvGrpSpPr>
          <p:cNvPr id="24" name="Group 23">
            <a:extLst>
              <a:ext uri="{FF2B5EF4-FFF2-40B4-BE49-F238E27FC236}">
                <a16:creationId xmlns:a16="http://schemas.microsoft.com/office/drawing/2014/main" id="{1E10AF91-51A4-4D9C-865D-141ECBDD51BA}"/>
              </a:ext>
            </a:extLst>
          </p:cNvPr>
          <p:cNvGrpSpPr/>
          <p:nvPr/>
        </p:nvGrpSpPr>
        <p:grpSpPr>
          <a:xfrm>
            <a:off x="787399" y="695804"/>
            <a:ext cx="9571791" cy="4335684"/>
            <a:chOff x="787399" y="695804"/>
            <a:chExt cx="9571791" cy="4335684"/>
          </a:xfrm>
        </p:grpSpPr>
        <p:pic>
          <p:nvPicPr>
            <p:cNvPr id="12" name="Picture 11">
              <a:extLst>
                <a:ext uri="{FF2B5EF4-FFF2-40B4-BE49-F238E27FC236}">
                  <a16:creationId xmlns:a16="http://schemas.microsoft.com/office/drawing/2014/main" id="{83C4279B-AD24-4F2B-B07B-2351BBF42436}"/>
                </a:ext>
              </a:extLst>
            </p:cNvPr>
            <p:cNvPicPr>
              <a:picLocks noChangeAspect="1"/>
            </p:cNvPicPr>
            <p:nvPr/>
          </p:nvPicPr>
          <p:blipFill>
            <a:blip r:embed="rId4"/>
            <a:stretch>
              <a:fillRect/>
            </a:stretch>
          </p:blipFill>
          <p:spPr>
            <a:xfrm>
              <a:off x="787399" y="695804"/>
              <a:ext cx="3322534" cy="4335684"/>
            </a:xfrm>
            <a:prstGeom prst="rect">
              <a:avLst/>
            </a:prstGeom>
          </p:spPr>
        </p:pic>
        <p:grpSp>
          <p:nvGrpSpPr>
            <p:cNvPr id="33" name="Group 32">
              <a:extLst>
                <a:ext uri="{FF2B5EF4-FFF2-40B4-BE49-F238E27FC236}">
                  <a16:creationId xmlns:a16="http://schemas.microsoft.com/office/drawing/2014/main" id="{40F3E2C3-B420-40F1-8F48-E8780DC7ECE1}"/>
                </a:ext>
              </a:extLst>
            </p:cNvPr>
            <p:cNvGrpSpPr/>
            <p:nvPr/>
          </p:nvGrpSpPr>
          <p:grpSpPr>
            <a:xfrm>
              <a:off x="5482055" y="1105602"/>
              <a:ext cx="4877135" cy="2905225"/>
              <a:chOff x="5482055" y="1105602"/>
              <a:chExt cx="4877135" cy="2905225"/>
            </a:xfrm>
          </p:grpSpPr>
          <p:pic>
            <p:nvPicPr>
              <p:cNvPr id="34" name="Picture 33">
                <a:extLst>
                  <a:ext uri="{FF2B5EF4-FFF2-40B4-BE49-F238E27FC236}">
                    <a16:creationId xmlns:a16="http://schemas.microsoft.com/office/drawing/2014/main" id="{B8E7BF80-5B36-4CA2-A3A8-68064A880BCB}"/>
                  </a:ext>
                </a:extLst>
              </p:cNvPr>
              <p:cNvPicPr>
                <a:picLocks noChangeAspect="1"/>
              </p:cNvPicPr>
              <p:nvPr/>
            </p:nvPicPr>
            <p:blipFill>
              <a:blip r:embed="rId5"/>
              <a:stretch>
                <a:fillRect/>
              </a:stretch>
            </p:blipFill>
            <p:spPr>
              <a:xfrm>
                <a:off x="5482055" y="1105602"/>
                <a:ext cx="3048000" cy="2447925"/>
              </a:xfrm>
              <a:prstGeom prst="rect">
                <a:avLst/>
              </a:prstGeom>
            </p:spPr>
          </p:pic>
          <p:sp>
            <p:nvSpPr>
              <p:cNvPr id="35" name="TextBox 34">
                <a:extLst>
                  <a:ext uri="{FF2B5EF4-FFF2-40B4-BE49-F238E27FC236}">
                    <a16:creationId xmlns:a16="http://schemas.microsoft.com/office/drawing/2014/main" id="{48968D4A-D562-4BDB-B0B6-1BD7E8A7683B}"/>
                  </a:ext>
                </a:extLst>
              </p:cNvPr>
              <p:cNvSpPr txBox="1"/>
              <p:nvPr/>
            </p:nvSpPr>
            <p:spPr>
              <a:xfrm>
                <a:off x="5782378" y="3610717"/>
                <a:ext cx="4576812" cy="400110"/>
              </a:xfrm>
              <a:prstGeom prst="rect">
                <a:avLst/>
              </a:prstGeom>
              <a:noFill/>
            </p:spPr>
            <p:txBody>
              <a:bodyPr wrap="square">
                <a:spAutoFit/>
              </a:bodyPr>
              <a:lstStyle/>
              <a:p>
                <a:r>
                  <a:rPr lang="en-US" sz="2000">
                    <a:latin typeface="Tahoma" panose="020B0604030504040204" pitchFamily="34" charset="0"/>
                    <a:ea typeface="Tahoma" panose="020B0604030504040204" pitchFamily="34" charset="0"/>
                    <a:cs typeface="Tahoma" panose="020B0604030504040204" pitchFamily="34" charset="0"/>
                  </a:rPr>
                  <a:t>Debounce nút nhấn</a:t>
                </a:r>
              </a:p>
            </p:txBody>
          </p:sp>
        </p:grpSp>
      </p:grpSp>
      <p:sp>
        <p:nvSpPr>
          <p:cNvPr id="38" name="TextBox 37">
            <a:extLst>
              <a:ext uri="{FF2B5EF4-FFF2-40B4-BE49-F238E27FC236}">
                <a16:creationId xmlns:a16="http://schemas.microsoft.com/office/drawing/2014/main" id="{2C96B99B-C97E-45A9-96CC-8F487105F5C1}"/>
              </a:ext>
            </a:extLst>
          </p:cNvPr>
          <p:cNvSpPr txBox="1"/>
          <p:nvPr/>
        </p:nvSpPr>
        <p:spPr>
          <a:xfrm>
            <a:off x="0" y="5418257"/>
            <a:ext cx="9664700" cy="2462213"/>
          </a:xfrm>
          <a:prstGeom prst="rect">
            <a:avLst/>
          </a:prstGeom>
          <a:noFill/>
        </p:spPr>
        <p:txBody>
          <a:bodyPr wrap="square">
            <a:spAutoFit/>
          </a:bodyPr>
          <a:lstStyle/>
          <a:p>
            <a:br>
              <a:rPr lang="vi-VN"/>
            </a:br>
            <a:r>
              <a:rPr lang="vi-VN" b="0" i="0">
                <a:solidFill>
                  <a:srgbClr val="3B3D42"/>
                </a:solidFill>
                <a:effectLst/>
                <a:latin typeface="Roboto" panose="02000000000000000000" pitchFamily="2" charset="0"/>
              </a:rPr>
              <a:t>Tụ C1 và C</a:t>
            </a:r>
            <a:r>
              <a:rPr lang="en-US" b="0" i="0">
                <a:solidFill>
                  <a:srgbClr val="3B3D42"/>
                </a:solidFill>
                <a:effectLst/>
                <a:latin typeface="Roboto" panose="02000000000000000000" pitchFamily="2" charset="0"/>
              </a:rPr>
              <a:t>3</a:t>
            </a:r>
            <a:r>
              <a:rPr lang="vi-VN" b="0" i="0">
                <a:solidFill>
                  <a:srgbClr val="3B3D42"/>
                </a:solidFill>
                <a:effectLst/>
                <a:latin typeface="Roboto" panose="02000000000000000000" pitchFamily="2" charset="0"/>
              </a:rPr>
              <a:t> có công dụng lọc điện áp đầu vào cấp cho chân Vi của IC 7805. Tụ C1 có công dụng phân phối điện áp trong thời điểm tạm thời cho chân Vi khi nguồn bất ngờ đột ngột bị sụt áp. Tụ C</a:t>
            </a:r>
            <a:r>
              <a:rPr lang="en-US" b="0" i="0">
                <a:solidFill>
                  <a:srgbClr val="3B3D42"/>
                </a:solidFill>
                <a:effectLst/>
                <a:latin typeface="Roboto" panose="02000000000000000000" pitchFamily="2" charset="0"/>
              </a:rPr>
              <a:t>3</a:t>
            </a:r>
            <a:r>
              <a:rPr lang="vi-VN" b="0" i="0">
                <a:solidFill>
                  <a:srgbClr val="3B3D42"/>
                </a:solidFill>
                <a:effectLst/>
                <a:latin typeface="Roboto" panose="02000000000000000000" pitchFamily="2" charset="0"/>
              </a:rPr>
              <a:t> là tụ gốm nên có trở kháng lớn, C</a:t>
            </a:r>
            <a:r>
              <a:rPr lang="en-US" b="0" i="0">
                <a:solidFill>
                  <a:srgbClr val="3B3D42"/>
                </a:solidFill>
                <a:effectLst/>
                <a:latin typeface="Roboto" panose="02000000000000000000" pitchFamily="2" charset="0"/>
              </a:rPr>
              <a:t>3</a:t>
            </a:r>
            <a:r>
              <a:rPr lang="vi-VN" b="0" i="0">
                <a:solidFill>
                  <a:srgbClr val="3B3D42"/>
                </a:solidFill>
                <a:effectLst/>
                <a:latin typeface="Roboto" panose="02000000000000000000" pitchFamily="2" charset="0"/>
              </a:rPr>
              <a:t> với công dụng ngăn nguồn đầu vào tăng áp bất thần làm dạng sóng điện áp nguồn vào sẽ có hình răng cưa .</a:t>
            </a:r>
            <a:br>
              <a:rPr lang="vi-VN"/>
            </a:br>
            <a:r>
              <a:rPr lang="vi-VN" b="0" i="0">
                <a:solidFill>
                  <a:srgbClr val="3B3D42"/>
                </a:solidFill>
                <a:effectLst/>
                <a:latin typeface="Roboto" panose="02000000000000000000" pitchFamily="2" charset="0"/>
              </a:rPr>
              <a:t>Tụ C</a:t>
            </a:r>
            <a:r>
              <a:rPr lang="en-US" b="0" i="0">
                <a:solidFill>
                  <a:srgbClr val="3B3D42"/>
                </a:solidFill>
                <a:effectLst/>
                <a:latin typeface="Roboto" panose="02000000000000000000" pitchFamily="2" charset="0"/>
              </a:rPr>
              <a:t>2</a:t>
            </a:r>
            <a:r>
              <a:rPr lang="vi-VN" b="0" i="0">
                <a:solidFill>
                  <a:srgbClr val="3B3D42"/>
                </a:solidFill>
                <a:effectLst/>
                <a:latin typeface="Roboto" panose="02000000000000000000" pitchFamily="2" charset="0"/>
              </a:rPr>
              <a:t> và C4 có công dụng lọc điện áp cấp cho tải tiêu thụ lấy từ chân Vo của IC 7805. Tụ C</a:t>
            </a:r>
            <a:r>
              <a:rPr lang="en-US" b="0" i="0">
                <a:solidFill>
                  <a:srgbClr val="3B3D42"/>
                </a:solidFill>
                <a:effectLst/>
                <a:latin typeface="Roboto" panose="02000000000000000000" pitchFamily="2" charset="0"/>
              </a:rPr>
              <a:t>2</a:t>
            </a:r>
            <a:r>
              <a:rPr lang="vi-VN" b="0" i="0">
                <a:solidFill>
                  <a:srgbClr val="3B3D42"/>
                </a:solidFill>
                <a:effectLst/>
                <a:latin typeface="Roboto" panose="02000000000000000000" pitchFamily="2" charset="0"/>
              </a:rPr>
              <a:t> có công dụng phân phối điện áp trong thời điểm tạm thời cho tải khi điện áp tải bất ngờ đột ngột bị sụt áp. Tụ C4 có trở kháng lớn, C4 với công dụng lọc nhiễu điện áp đầu ra ( nhiễu là những điện áp không mong ước làm cho dạng sóng điện áp ngõ ra sẽ có hình răng cưa ) .</a:t>
            </a:r>
            <a:endParaRPr lang="en-US" b="0" i="0">
              <a:solidFill>
                <a:srgbClr val="3B3D42"/>
              </a:solidFill>
              <a:effectLst/>
              <a:latin typeface="Roboto" panose="02000000000000000000" pitchFamily="2" charset="0"/>
            </a:endParaRPr>
          </a:p>
          <a:p>
            <a:endParaRPr lang="en-US">
              <a:solidFill>
                <a:srgbClr val="3B3D42"/>
              </a:solidFill>
              <a:latin typeface="Roboto" panose="02000000000000000000" pitchFamily="2" charset="0"/>
            </a:endParaRPr>
          </a:p>
          <a:p>
            <a:r>
              <a:rPr lang="en-US">
                <a:solidFill>
                  <a:srgbClr val="3B3D42"/>
                </a:solidFill>
                <a:latin typeface="Roboto" panose="02000000000000000000" pitchFamily="2" charset="0"/>
              </a:rPr>
              <a:t>D1 Rx, D2 TX</a:t>
            </a:r>
          </a:p>
          <a:p>
            <a:endParaRPr lang="en-US">
              <a:solidFill>
                <a:srgbClr val="3B3D42"/>
              </a:solidFill>
              <a:latin typeface="Roboto" panose="02000000000000000000" pitchFamily="2" charset="0"/>
            </a:endParaRPr>
          </a:p>
        </p:txBody>
      </p:sp>
      <p:pic>
        <p:nvPicPr>
          <p:cNvPr id="37" name="Picture 36">
            <a:extLst>
              <a:ext uri="{FF2B5EF4-FFF2-40B4-BE49-F238E27FC236}">
                <a16:creationId xmlns:a16="http://schemas.microsoft.com/office/drawing/2014/main" id="{882108B6-5D26-4307-8222-DD76E2A62E22}"/>
              </a:ext>
            </a:extLst>
          </p:cNvPr>
          <p:cNvPicPr>
            <a:picLocks noChangeAspect="1"/>
          </p:cNvPicPr>
          <p:nvPr/>
        </p:nvPicPr>
        <p:blipFill>
          <a:blip r:embed="rId6"/>
          <a:stretch>
            <a:fillRect/>
          </a:stretch>
        </p:blipFill>
        <p:spPr>
          <a:xfrm>
            <a:off x="981402" y="1235143"/>
            <a:ext cx="6981825" cy="1971675"/>
          </a:xfrm>
          <a:prstGeom prst="rect">
            <a:avLst/>
          </a:prstGeom>
        </p:spPr>
      </p:pic>
      <p:sp>
        <p:nvSpPr>
          <p:cNvPr id="42" name="TextBox 41">
            <a:extLst>
              <a:ext uri="{FF2B5EF4-FFF2-40B4-BE49-F238E27FC236}">
                <a16:creationId xmlns:a16="http://schemas.microsoft.com/office/drawing/2014/main" id="{7CED4310-3567-4727-BFA7-D3709FE3D8CA}"/>
              </a:ext>
            </a:extLst>
          </p:cNvPr>
          <p:cNvSpPr txBox="1"/>
          <p:nvPr/>
        </p:nvSpPr>
        <p:spPr>
          <a:xfrm>
            <a:off x="66789" y="7595535"/>
            <a:ext cx="9232854" cy="1169551"/>
          </a:xfrm>
          <a:prstGeom prst="rect">
            <a:avLst/>
          </a:prstGeom>
          <a:noFill/>
        </p:spPr>
        <p:txBody>
          <a:bodyPr wrap="square">
            <a:spAutoFit/>
          </a:bodyPr>
          <a:lstStyle/>
          <a:p>
            <a:r>
              <a:rPr lang="vi-VN" b="0" i="0">
                <a:solidFill>
                  <a:srgbClr val="141414"/>
                </a:solidFill>
                <a:effectLst/>
                <a:latin typeface="Georgia" panose="02040502050405020303" pitchFamily="18" charset="0"/>
              </a:rPr>
              <a:t>Nút b</a:t>
            </a:r>
            <a:r>
              <a:rPr lang="en-US">
                <a:solidFill>
                  <a:srgbClr val="141414"/>
                </a:solidFill>
                <a:latin typeface="Georgia" panose="02040502050405020303" pitchFamily="18" charset="0"/>
              </a:rPr>
              <a:t>ấ</a:t>
            </a:r>
            <a:r>
              <a:rPr lang="vi-VN" b="0" i="0">
                <a:solidFill>
                  <a:srgbClr val="141414"/>
                </a:solidFill>
                <a:effectLst/>
                <a:latin typeface="Georgia" panose="02040502050405020303" pitchFamily="18" charset="0"/>
              </a:rPr>
              <a:t>m là 1 linh kiện cơ khí, sử dụng kim loại có tính đàn hồi cao để làm tiếp điểm, do đó khi các tiếp điểm tiếp xúc với nhau, sẽ xảy ra hiện tượng các tiếp điểm dao động trước khi ổn định, làm nút nhấn bị bật tắt liên tục thêm vài lần mặc dù người sử dụng nhấn thả chỉ có 1 lần và vấn đề này sẽ gây sai lệch mức logic trong ứng dụng, chúng được gọi là hiện tượng bounce nút nhấn. Hình sau dạng xung tại chân tín hiệu ra của nút nhấn khi chuyển ngưỡng từ mức cao về mức thấp.</a:t>
            </a:r>
            <a:endParaRPr lang="en-US"/>
          </a:p>
        </p:txBody>
      </p:sp>
    </p:spTree>
    <p:extLst>
      <p:ext uri="{BB962C8B-B14F-4D97-AF65-F5344CB8AC3E}">
        <p14:creationId xmlns:p14="http://schemas.microsoft.com/office/powerpoint/2010/main" val="347192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53" presetClass="entr" presetSubtype="16" fill="hold" nodeType="withEffect">
                                  <p:stCondLst>
                                    <p:cond delay="0"/>
                                  </p:stCondLst>
                                  <p:childTnLst>
                                    <p:set>
                                      <p:cBhvr>
                                        <p:cTn id="8" dur="1" fill="hold">
                                          <p:stCondLst>
                                            <p:cond delay="0"/>
                                          </p:stCondLst>
                                        </p:cTn>
                                        <p:tgtEl>
                                          <p:spTgt spid="37"/>
                                        </p:tgtEl>
                                        <p:attrNameLst>
                                          <p:attrName>style.visibility</p:attrName>
                                        </p:attrNameLst>
                                      </p:cBhvr>
                                      <p:to>
                                        <p:strVal val="visible"/>
                                      </p:to>
                                    </p:set>
                                    <p:anim calcmode="lin" valueType="num">
                                      <p:cBhvr>
                                        <p:cTn id="9" dur="500" fill="hold"/>
                                        <p:tgtEl>
                                          <p:spTgt spid="37"/>
                                        </p:tgtEl>
                                        <p:attrNameLst>
                                          <p:attrName>ppt_w</p:attrName>
                                        </p:attrNameLst>
                                      </p:cBhvr>
                                      <p:tavLst>
                                        <p:tav tm="0">
                                          <p:val>
                                            <p:fltVal val="0"/>
                                          </p:val>
                                        </p:tav>
                                        <p:tav tm="100000">
                                          <p:val>
                                            <p:strVal val="#ppt_w"/>
                                          </p:val>
                                        </p:tav>
                                      </p:tavLst>
                                    </p:anim>
                                    <p:anim calcmode="lin" valueType="num">
                                      <p:cBhvr>
                                        <p:cTn id="10" dur="500" fill="hold"/>
                                        <p:tgtEl>
                                          <p:spTgt spid="37"/>
                                        </p:tgtEl>
                                        <p:attrNameLst>
                                          <p:attrName>ppt_h</p:attrName>
                                        </p:attrNameLst>
                                      </p:cBhvr>
                                      <p:tavLst>
                                        <p:tav tm="0">
                                          <p:val>
                                            <p:fltVal val="0"/>
                                          </p:val>
                                        </p:tav>
                                        <p:tav tm="100000">
                                          <p:val>
                                            <p:strVal val="#ppt_h"/>
                                          </p:val>
                                        </p:tav>
                                      </p:tavLst>
                                    </p:anim>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3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8" name="Picture 37">
            <a:extLst>
              <a:ext uri="{FF2B5EF4-FFF2-40B4-BE49-F238E27FC236}">
                <a16:creationId xmlns:a16="http://schemas.microsoft.com/office/drawing/2014/main" id="{631D8745-4E8A-49D0-B165-4895F8ED6286}"/>
              </a:ext>
            </a:extLst>
          </p:cNvPr>
          <p:cNvPicPr>
            <a:picLocks noChangeAspect="1"/>
          </p:cNvPicPr>
          <p:nvPr/>
        </p:nvPicPr>
        <p:blipFill>
          <a:blip r:embed="rId3"/>
          <a:stretch>
            <a:fillRect/>
          </a:stretch>
        </p:blipFill>
        <p:spPr>
          <a:xfrm>
            <a:off x="5102452" y="690840"/>
            <a:ext cx="4010025" cy="695325"/>
          </a:xfrm>
          <a:prstGeom prst="rect">
            <a:avLst/>
          </a:prstGeom>
        </p:spPr>
      </p:pic>
      <p:sp>
        <p:nvSpPr>
          <p:cNvPr id="384" name="Google Shape;384;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13" name="Title 1">
            <a:extLst>
              <a:ext uri="{FF2B5EF4-FFF2-40B4-BE49-F238E27FC236}">
                <a16:creationId xmlns:a16="http://schemas.microsoft.com/office/drawing/2014/main" id="{55AFAF3F-6EA8-44BE-8B54-9AFB701CAA9B}"/>
              </a:ext>
            </a:extLst>
          </p:cNvPr>
          <p:cNvSpPr txBox="1">
            <a:spLocks/>
          </p:cNvSpPr>
          <p:nvPr/>
        </p:nvSpPr>
        <p:spPr>
          <a:xfrm>
            <a:off x="66789" y="203889"/>
            <a:ext cx="1870868" cy="3113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solidFill>
                  <a:schemeClr val="bg1"/>
                </a:solidFill>
              </a:rPr>
              <a:t>SƠ ĐỒ NGUYÊN LÝ</a:t>
            </a:r>
          </a:p>
        </p:txBody>
      </p:sp>
      <p:pic>
        <p:nvPicPr>
          <p:cNvPr id="14" name="Picture 13">
            <a:extLst>
              <a:ext uri="{FF2B5EF4-FFF2-40B4-BE49-F238E27FC236}">
                <a16:creationId xmlns:a16="http://schemas.microsoft.com/office/drawing/2014/main" id="{52AE489D-D5DB-4DEA-97CF-16733F13AE0E}"/>
              </a:ext>
            </a:extLst>
          </p:cNvPr>
          <p:cNvPicPr>
            <a:picLocks noChangeAspect="1"/>
          </p:cNvPicPr>
          <p:nvPr/>
        </p:nvPicPr>
        <p:blipFill>
          <a:blip r:embed="rId4"/>
          <a:stretch>
            <a:fillRect/>
          </a:stretch>
        </p:blipFill>
        <p:spPr>
          <a:xfrm>
            <a:off x="787399" y="776892"/>
            <a:ext cx="5891397" cy="4277708"/>
          </a:xfrm>
          <a:prstGeom prst="rect">
            <a:avLst/>
          </a:prstGeom>
        </p:spPr>
      </p:pic>
      <p:pic>
        <p:nvPicPr>
          <p:cNvPr id="19" name="Picture 18">
            <a:extLst>
              <a:ext uri="{FF2B5EF4-FFF2-40B4-BE49-F238E27FC236}">
                <a16:creationId xmlns:a16="http://schemas.microsoft.com/office/drawing/2014/main" id="{79809302-F186-4227-B3C0-0E89CA5A5EFD}"/>
              </a:ext>
            </a:extLst>
          </p:cNvPr>
          <p:cNvPicPr>
            <a:picLocks noChangeAspect="1"/>
          </p:cNvPicPr>
          <p:nvPr/>
        </p:nvPicPr>
        <p:blipFill>
          <a:blip r:embed="rId5"/>
          <a:stretch>
            <a:fillRect/>
          </a:stretch>
        </p:blipFill>
        <p:spPr>
          <a:xfrm>
            <a:off x="1937657" y="486547"/>
            <a:ext cx="4019550" cy="2438400"/>
          </a:xfrm>
          <a:prstGeom prst="rect">
            <a:avLst/>
          </a:prstGeom>
        </p:spPr>
      </p:pic>
      <p:sp>
        <p:nvSpPr>
          <p:cNvPr id="4" name="TextBox 3">
            <a:extLst>
              <a:ext uri="{FF2B5EF4-FFF2-40B4-BE49-F238E27FC236}">
                <a16:creationId xmlns:a16="http://schemas.microsoft.com/office/drawing/2014/main" id="{F99933E8-4D6F-42C8-8CC8-DCF3FFE5CF09}"/>
              </a:ext>
            </a:extLst>
          </p:cNvPr>
          <p:cNvSpPr txBox="1"/>
          <p:nvPr/>
        </p:nvSpPr>
        <p:spPr>
          <a:xfrm>
            <a:off x="173922" y="5506772"/>
            <a:ext cx="8546565" cy="5478423"/>
          </a:xfrm>
          <a:prstGeom prst="rect">
            <a:avLst/>
          </a:prstGeom>
          <a:noFill/>
        </p:spPr>
        <p:txBody>
          <a:bodyPr wrap="square" rtlCol="0">
            <a:spAutoFit/>
          </a:bodyPr>
          <a:lstStyle/>
          <a:p>
            <a:r>
              <a:rPr lang="en-US"/>
              <a:t>Thông số cuộn Coil </a:t>
            </a:r>
          </a:p>
          <a:p>
            <a:r>
              <a:rPr lang="en-US"/>
              <a:t> relay YL303H-S-5VDC-1Z cần cấp điện áp  5V/360 mW vào 2 đầu cuộn coil để rolay đổi trạng thái tiếp điểm</a:t>
            </a:r>
          </a:p>
          <a:p>
            <a:r>
              <a:rPr lang="en-US"/>
              <a:t>Dựa vào thông số trên do các chân GPIO dòng ra khoản 12mA không đủ nên ta phải chọn Transistor sao cho Vce lớn hơn điện áp tối đa ở trên và dòng lớn hơn ở trên</a:t>
            </a:r>
          </a:p>
          <a:p>
            <a:r>
              <a:rPr lang="en-US"/>
              <a:t>Sau đó phải tính giá trị của 2 điện trở R4, và R5 để Q2 dẫn bão hòa giúp cho điện áp rơi trên 2 đầu cực CE là thấp nhất, tổn hao công suất trên transistor là thấp nhất </a:t>
            </a:r>
          </a:p>
          <a:p>
            <a:endParaRPr lang="en-US"/>
          </a:p>
          <a:p>
            <a:r>
              <a:rPr lang="en-US"/>
              <a:t>Để transistor kích bão hòa thì dòng Ic phải lớn hơn dòng IB một số lần nhất định, ta phải tìm được hệ số khuếch đại beta</a:t>
            </a:r>
          </a:p>
          <a:p>
            <a:r>
              <a:rPr lang="en-US"/>
              <a:t>Với công thức …</a:t>
            </a:r>
          </a:p>
          <a:p>
            <a:r>
              <a:rPr lang="en-US"/>
              <a:t>Chọn beta là 35</a:t>
            </a:r>
          </a:p>
          <a:p>
            <a:r>
              <a:rPr lang="en-US"/>
              <a:t>Ic là dòng qua tải</a:t>
            </a:r>
          </a:p>
          <a:p>
            <a:r>
              <a:rPr lang="en-US"/>
              <a:t>Giá trị Ib là dòng điện đi qua điện trở  R5 </a:t>
            </a:r>
          </a:p>
          <a:p>
            <a:r>
              <a:rPr lang="en-US"/>
              <a:t>Điện trở R5  &lt;= (Voh – VBE(sat))/IB</a:t>
            </a:r>
          </a:p>
          <a:p>
            <a:r>
              <a:rPr lang="en-US"/>
              <a:t>Với Voh là ngõ ra của MCU khi kích mức cao ở đây 3,3</a:t>
            </a:r>
          </a:p>
          <a:p>
            <a:r>
              <a:rPr lang="en-US"/>
              <a:t>VBE(sat) thường có giá trị khoản 0,65-0,8 theo datasheet thì ta lấy giá trị max là 1V</a:t>
            </a:r>
          </a:p>
          <a:p>
            <a:pPr marL="285750" indent="-285750">
              <a:buFont typeface="Symbol" panose="05050102010706020507" pitchFamily="18" charset="2"/>
              <a:buChar char="Þ"/>
            </a:pPr>
            <a:r>
              <a:rPr lang="en-US"/>
              <a:t>R5 = 1127 ohm</a:t>
            </a:r>
          </a:p>
          <a:p>
            <a:pPr marL="285750" indent="-285750">
              <a:buFont typeface="Symbol" panose="05050102010706020507" pitchFamily="18" charset="2"/>
              <a:buChar char="Þ"/>
            </a:pPr>
            <a:r>
              <a:rPr lang="en-US"/>
              <a:t>Điện trở R6 Phân áp khi MCU không điều khiển thì cực B sẽ nốt mat thông qua R6 để transistor luôn đóng  giá trị R6 phải rất lớn để khi có tín hiệu dòng qua R6 sẽ không đáng kể, và không ảnh hưởng đến tính toán của R5</a:t>
            </a:r>
          </a:p>
          <a:p>
            <a:pPr marL="285750" indent="-285750">
              <a:buFont typeface="Symbol" panose="05050102010706020507" pitchFamily="18" charset="2"/>
              <a:buChar char="Þ"/>
            </a:pPr>
            <a:r>
              <a:rPr lang="en-US"/>
              <a:t>Diot  trong mạch có tác dụng chống lại dòng điện cảm ứng do cuộn đây sinh ra làm hỏng transistor.</a:t>
            </a:r>
          </a:p>
          <a:p>
            <a:pPr marL="285750" indent="-285750">
              <a:buFont typeface="Symbol" panose="05050102010706020507" pitchFamily="18" charset="2"/>
              <a:buChar char="Þ"/>
            </a:pPr>
            <a:endParaRPr lang="en-US"/>
          </a:p>
          <a:p>
            <a:pPr marL="285750" indent="-285750">
              <a:buFont typeface="Symbol" panose="05050102010706020507" pitchFamily="18" charset="2"/>
              <a:buChar char="Þ"/>
            </a:pPr>
            <a:endParaRPr lang="en-US"/>
          </a:p>
          <a:p>
            <a:endParaRPr lang="en-US"/>
          </a:p>
        </p:txBody>
      </p:sp>
      <p:grpSp>
        <p:nvGrpSpPr>
          <p:cNvPr id="31" name="Group 30">
            <a:extLst>
              <a:ext uri="{FF2B5EF4-FFF2-40B4-BE49-F238E27FC236}">
                <a16:creationId xmlns:a16="http://schemas.microsoft.com/office/drawing/2014/main" id="{8F1D27EE-C34B-4940-9AC9-237E4A0F51F5}"/>
              </a:ext>
            </a:extLst>
          </p:cNvPr>
          <p:cNvGrpSpPr/>
          <p:nvPr/>
        </p:nvGrpSpPr>
        <p:grpSpPr>
          <a:xfrm>
            <a:off x="173923" y="3329982"/>
            <a:ext cx="7652084" cy="1724618"/>
            <a:chOff x="173923" y="3329982"/>
            <a:chExt cx="7652084" cy="1724618"/>
          </a:xfrm>
        </p:grpSpPr>
        <p:pic>
          <p:nvPicPr>
            <p:cNvPr id="3" name="Picture 2">
              <a:extLst>
                <a:ext uri="{FF2B5EF4-FFF2-40B4-BE49-F238E27FC236}">
                  <a16:creationId xmlns:a16="http://schemas.microsoft.com/office/drawing/2014/main" id="{B0DC81F7-5245-43EA-A576-FC6C8AA47CF1}"/>
                </a:ext>
              </a:extLst>
            </p:cNvPr>
            <p:cNvPicPr>
              <a:picLocks noChangeAspect="1"/>
            </p:cNvPicPr>
            <p:nvPr/>
          </p:nvPicPr>
          <p:blipFill>
            <a:blip r:embed="rId6"/>
            <a:stretch>
              <a:fillRect/>
            </a:stretch>
          </p:blipFill>
          <p:spPr>
            <a:xfrm>
              <a:off x="173923" y="3329982"/>
              <a:ext cx="7652084" cy="1724618"/>
            </a:xfrm>
            <a:prstGeom prst="rect">
              <a:avLst/>
            </a:prstGeom>
          </p:spPr>
        </p:pic>
        <p:sp>
          <p:nvSpPr>
            <p:cNvPr id="5" name="Oval 4">
              <a:extLst>
                <a:ext uri="{FF2B5EF4-FFF2-40B4-BE49-F238E27FC236}">
                  <a16:creationId xmlns:a16="http://schemas.microsoft.com/office/drawing/2014/main" id="{7D74AE4D-EE1B-484E-9F0B-A87C63D57C58}"/>
                </a:ext>
              </a:extLst>
            </p:cNvPr>
            <p:cNvSpPr/>
            <p:nvPr/>
          </p:nvSpPr>
          <p:spPr>
            <a:xfrm>
              <a:off x="3690779" y="3447482"/>
              <a:ext cx="275522" cy="3161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7CC8761-E0DB-4668-BBBB-5455786CA90A}"/>
                </a:ext>
              </a:extLst>
            </p:cNvPr>
            <p:cNvSpPr/>
            <p:nvPr/>
          </p:nvSpPr>
          <p:spPr>
            <a:xfrm>
              <a:off x="3702343" y="3968727"/>
              <a:ext cx="275522" cy="3161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F71525E-CBE3-4F27-86AF-11B3AE2300AA}"/>
                </a:ext>
              </a:extLst>
            </p:cNvPr>
            <p:cNvSpPr/>
            <p:nvPr/>
          </p:nvSpPr>
          <p:spPr>
            <a:xfrm>
              <a:off x="7180731" y="3968726"/>
              <a:ext cx="275522" cy="3161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2757850D-D2A2-47E2-8579-70DE8641CEE5}"/>
              </a:ext>
            </a:extLst>
          </p:cNvPr>
          <p:cNvSpPr txBox="1"/>
          <p:nvPr/>
        </p:nvSpPr>
        <p:spPr>
          <a:xfrm>
            <a:off x="5984561" y="289196"/>
            <a:ext cx="2535681" cy="523220"/>
          </a:xfrm>
          <a:prstGeom prst="rect">
            <a:avLst/>
          </a:prstGeom>
          <a:noFill/>
        </p:spPr>
        <p:txBody>
          <a:bodyPr wrap="square" rtlCol="0">
            <a:spAutoFit/>
          </a:bodyPr>
          <a:lstStyle/>
          <a:p>
            <a:r>
              <a:rPr lang="en-US"/>
              <a:t>Dòng tiêu thụ:</a:t>
            </a:r>
          </a:p>
          <a:p>
            <a:r>
              <a:rPr lang="en-US"/>
              <a:t>       I = 71,4 mA</a:t>
            </a:r>
          </a:p>
        </p:txBody>
      </p:sp>
      <p:grpSp>
        <p:nvGrpSpPr>
          <p:cNvPr id="36" name="Group 35">
            <a:extLst>
              <a:ext uri="{FF2B5EF4-FFF2-40B4-BE49-F238E27FC236}">
                <a16:creationId xmlns:a16="http://schemas.microsoft.com/office/drawing/2014/main" id="{AC28128E-B281-4D9E-8B75-C5792F84613F}"/>
              </a:ext>
            </a:extLst>
          </p:cNvPr>
          <p:cNvGrpSpPr/>
          <p:nvPr/>
        </p:nvGrpSpPr>
        <p:grpSpPr>
          <a:xfrm>
            <a:off x="762485" y="2830890"/>
            <a:ext cx="6556007" cy="2121210"/>
            <a:chOff x="762485" y="2830890"/>
            <a:chExt cx="6556007" cy="2121210"/>
          </a:xfrm>
        </p:grpSpPr>
        <p:pic>
          <p:nvPicPr>
            <p:cNvPr id="30" name="Picture 29">
              <a:extLst>
                <a:ext uri="{FF2B5EF4-FFF2-40B4-BE49-F238E27FC236}">
                  <a16:creationId xmlns:a16="http://schemas.microsoft.com/office/drawing/2014/main" id="{B41E9BE8-3428-4E05-9AA1-BDB10EF040C5}"/>
                </a:ext>
              </a:extLst>
            </p:cNvPr>
            <p:cNvPicPr>
              <a:picLocks noChangeAspect="1"/>
            </p:cNvPicPr>
            <p:nvPr/>
          </p:nvPicPr>
          <p:blipFill>
            <a:blip r:embed="rId7"/>
            <a:stretch>
              <a:fillRect/>
            </a:stretch>
          </p:blipFill>
          <p:spPr>
            <a:xfrm>
              <a:off x="762485" y="2830890"/>
              <a:ext cx="6556007" cy="2121210"/>
            </a:xfrm>
            <a:prstGeom prst="rect">
              <a:avLst/>
            </a:prstGeom>
          </p:spPr>
        </p:pic>
        <p:sp>
          <p:nvSpPr>
            <p:cNvPr id="35" name="Rectangle 34">
              <a:extLst>
                <a:ext uri="{FF2B5EF4-FFF2-40B4-BE49-F238E27FC236}">
                  <a16:creationId xmlns:a16="http://schemas.microsoft.com/office/drawing/2014/main" id="{CE036AB8-B6C4-4B38-822A-98ACA6CB5033}"/>
                </a:ext>
              </a:extLst>
            </p:cNvPr>
            <p:cNvSpPr/>
            <p:nvPr/>
          </p:nvSpPr>
          <p:spPr>
            <a:xfrm>
              <a:off x="787399" y="3605581"/>
              <a:ext cx="6093824" cy="1334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13BA6657-6123-4E02-B440-017B9680C7ED}"/>
              </a:ext>
            </a:extLst>
          </p:cNvPr>
          <p:cNvPicPr>
            <a:picLocks noChangeAspect="1"/>
          </p:cNvPicPr>
          <p:nvPr/>
        </p:nvPicPr>
        <p:blipFill>
          <a:blip r:embed="rId8"/>
          <a:stretch>
            <a:fillRect/>
          </a:stretch>
        </p:blipFill>
        <p:spPr>
          <a:xfrm>
            <a:off x="5987367" y="1417732"/>
            <a:ext cx="2981325" cy="1809750"/>
          </a:xfrm>
          <a:prstGeom prst="rect">
            <a:avLst/>
          </a:prstGeom>
        </p:spPr>
      </p:pic>
    </p:spTree>
    <p:extLst>
      <p:ext uri="{BB962C8B-B14F-4D97-AF65-F5344CB8AC3E}">
        <p14:creationId xmlns:p14="http://schemas.microsoft.com/office/powerpoint/2010/main" val="427023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53" presetClass="entr" presetSubtype="16"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1"/>
                                        </p:tgtEl>
                                        <p:attrNameLst>
                                          <p:attrName>style.visibility</p:attrName>
                                        </p:attrNameLst>
                                      </p:cBhvr>
                                      <p:to>
                                        <p:strVal val="hidden"/>
                                      </p:to>
                                    </p:set>
                                  </p:childTnLst>
                                </p:cTn>
                              </p:par>
                              <p:par>
                                <p:cTn id="30" presetID="53" presetClass="entr" presetSubtype="16"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par>
                                <p:cTn id="35" presetID="14" presetClass="entr" presetSubtype="1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randombar(horizontal)">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rPr>
            </a:br>
            <a:r>
              <a:rPr lang="vi-VN" sz="1600">
                <a:latin typeface="+mj-lt"/>
              </a:rPr>
              <a:t>GIỚI THIỆU VỀ I</a:t>
            </a:r>
            <a:r>
              <a:rPr lang="en-US" sz="1600">
                <a:latin typeface="Times New Roman" panose="02020603050405020304" pitchFamily="18" charset="0"/>
                <a:cs typeface="Times New Roman" panose="02020603050405020304" pitchFamily="18" charset="0"/>
              </a:rPr>
              <a:t>O</a:t>
            </a:r>
            <a:r>
              <a:rPr lang="vi-VN" sz="1600">
                <a:latin typeface="+mj-lt"/>
              </a:rPr>
              <a:t>T</a:t>
            </a:r>
            <a:endParaRPr sz="1600" dirty="0">
              <a:latin typeface="+mj-lt"/>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4</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3"/>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4"/>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1523856" y="1405664"/>
            <a:ext cx="6298088" cy="707886"/>
          </a:xfrm>
          <a:prstGeom prst="rect">
            <a:avLst/>
          </a:prstGeom>
          <a:noFill/>
        </p:spPr>
        <p:txBody>
          <a:bodyPr wrap="square" lIns="91440" tIns="45720" rIns="91440" bIns="45720">
            <a:spAutoFit/>
          </a:bodyPr>
          <a:lstStyle/>
          <a:p>
            <a:pPr algn="ctr"/>
            <a:r>
              <a:rPr lang="en-US" sz="40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IOT: Internet Of Thing</a:t>
            </a:r>
          </a:p>
        </p:txBody>
      </p:sp>
      <p:pic>
        <p:nvPicPr>
          <p:cNvPr id="13" name="Picture 12">
            <a:extLst>
              <a:ext uri="{FF2B5EF4-FFF2-40B4-BE49-F238E27FC236}">
                <a16:creationId xmlns:a16="http://schemas.microsoft.com/office/drawing/2014/main" id="{0FA92491-BAE3-4FEA-9674-DFFC97ED8B8A}"/>
              </a:ext>
            </a:extLst>
          </p:cNvPr>
          <p:cNvPicPr>
            <a:picLocks noChangeAspect="1"/>
          </p:cNvPicPr>
          <p:nvPr/>
        </p:nvPicPr>
        <p:blipFill>
          <a:blip r:embed="rId5"/>
          <a:stretch>
            <a:fillRect/>
          </a:stretch>
        </p:blipFill>
        <p:spPr>
          <a:xfrm>
            <a:off x="2573746" y="2360439"/>
            <a:ext cx="4198307" cy="2361548"/>
          </a:xfrm>
          <a:prstGeom prst="rect">
            <a:avLst/>
          </a:prstGeom>
        </p:spPr>
      </p:pic>
      <p:pic>
        <p:nvPicPr>
          <p:cNvPr id="15" name="Picture 14">
            <a:extLst>
              <a:ext uri="{FF2B5EF4-FFF2-40B4-BE49-F238E27FC236}">
                <a16:creationId xmlns:a16="http://schemas.microsoft.com/office/drawing/2014/main" id="{3C637B9B-B48B-4FF4-93E5-A424BA960446}"/>
              </a:ext>
            </a:extLst>
          </p:cNvPr>
          <p:cNvPicPr>
            <a:picLocks noChangeAspect="1"/>
          </p:cNvPicPr>
          <p:nvPr/>
        </p:nvPicPr>
        <p:blipFill>
          <a:blip r:embed="rId6"/>
          <a:stretch>
            <a:fillRect/>
          </a:stretch>
        </p:blipFill>
        <p:spPr>
          <a:xfrm>
            <a:off x="2668901" y="2156236"/>
            <a:ext cx="4035431" cy="2638064"/>
          </a:xfrm>
          <a:prstGeom prst="rect">
            <a:avLst/>
          </a:prstGeom>
        </p:spPr>
      </p:pic>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grpSp>
        <p:nvGrpSpPr>
          <p:cNvPr id="20" name="Group 19">
            <a:extLst>
              <a:ext uri="{FF2B5EF4-FFF2-40B4-BE49-F238E27FC236}">
                <a16:creationId xmlns:a16="http://schemas.microsoft.com/office/drawing/2014/main" id="{2DFCB73F-82AE-40E7-B733-C315055E3DE4}"/>
              </a:ext>
            </a:extLst>
          </p:cNvPr>
          <p:cNvGrpSpPr/>
          <p:nvPr/>
        </p:nvGrpSpPr>
        <p:grpSpPr>
          <a:xfrm>
            <a:off x="2275101" y="2190729"/>
            <a:ext cx="3211403" cy="3182856"/>
            <a:chOff x="1755232" y="2176739"/>
            <a:chExt cx="3211403" cy="3182856"/>
          </a:xfrm>
        </p:grpSpPr>
        <p:sp>
          <p:nvSpPr>
            <p:cNvPr id="18" name="TextBox 17">
              <a:extLst>
                <a:ext uri="{FF2B5EF4-FFF2-40B4-BE49-F238E27FC236}">
                  <a16:creationId xmlns:a16="http://schemas.microsoft.com/office/drawing/2014/main" id="{6E3205AB-FA49-4EEA-919B-B7D50BB0333F}"/>
                </a:ext>
              </a:extLst>
            </p:cNvPr>
            <p:cNvSpPr txBox="1"/>
            <p:nvPr/>
          </p:nvSpPr>
          <p:spPr>
            <a:xfrm flipH="1">
              <a:off x="1797401" y="2176739"/>
              <a:ext cx="1398185" cy="400110"/>
            </a:xfrm>
            <a:prstGeom prst="rect">
              <a:avLst/>
            </a:prstGeom>
            <a:noFill/>
          </p:spPr>
          <p:txBody>
            <a:bodyPr wrap="square" rtlCol="0">
              <a:spAutoFit/>
            </a:bodyPr>
            <a:lstStyle/>
            <a:p>
              <a:r>
                <a:rPr lang="vi-VN" sz="2000" b="1" i="0">
                  <a:solidFill>
                    <a:srgbClr val="333333"/>
                  </a:solidFill>
                  <a:effectLst/>
                  <a:latin typeface="+mj-lt"/>
                </a:rPr>
                <a:t>Ưu điểm</a:t>
              </a:r>
              <a:endParaRPr lang="en-US" sz="2000">
                <a:latin typeface="+mj-lt"/>
              </a:endParaRPr>
            </a:p>
          </p:txBody>
        </p:sp>
        <p:sp>
          <p:nvSpPr>
            <p:cNvPr id="19" name="TextBox 18">
              <a:extLst>
                <a:ext uri="{FF2B5EF4-FFF2-40B4-BE49-F238E27FC236}">
                  <a16:creationId xmlns:a16="http://schemas.microsoft.com/office/drawing/2014/main" id="{BE41E95C-7E15-4A28-A62B-33C1EE415C4F}"/>
                </a:ext>
              </a:extLst>
            </p:cNvPr>
            <p:cNvSpPr txBox="1"/>
            <p:nvPr/>
          </p:nvSpPr>
          <p:spPr>
            <a:xfrm flipH="1">
              <a:off x="1755232" y="2497273"/>
              <a:ext cx="3211403" cy="2862322"/>
            </a:xfrm>
            <a:prstGeom prst="rect">
              <a:avLst/>
            </a:prstGeom>
            <a:noFill/>
          </p:spPr>
          <p:txBody>
            <a:bodyPr wrap="square" rtlCol="0">
              <a:spAutoFit/>
            </a:bodyPr>
            <a:lstStyle/>
            <a:p>
              <a:pPr marL="285750" indent="-285750" algn="l">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Giao tiếp</a:t>
              </a:r>
            </a:p>
            <a:p>
              <a:pPr marL="285750" indent="-285750">
                <a:buFont typeface="Wingdings" panose="05000000000000000000" pitchFamily="2" charset="2"/>
                <a:buChar char="q"/>
              </a:pPr>
              <a:r>
                <a:rPr lang="vi-VN" sz="2000" b="1" i="0">
                  <a:solidFill>
                    <a:schemeClr val="accent2">
                      <a:lumMod val="50000"/>
                    </a:schemeClr>
                  </a:solidFill>
                  <a:effectLst/>
                  <a:latin typeface="Times New Roman" panose="02020603050405020304" pitchFamily="18" charset="0"/>
                  <a:cs typeface="Times New Roman" panose="02020603050405020304" pitchFamily="18" charset="0"/>
                </a:rPr>
                <a:t>Tự động hóa giúp giám sát thiết bị tốt hơn</a:t>
              </a:r>
            </a:p>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Thông tin</a:t>
              </a:r>
            </a:p>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Màn hình, máy quan sát</a:t>
              </a:r>
            </a:p>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Tiết kiệm thời gian</a:t>
              </a:r>
            </a:p>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Tiết kiệm tiền bạc</a:t>
              </a:r>
            </a:p>
            <a:p>
              <a:pPr marL="285750" indent="-285750">
                <a:buFont typeface="Wingdings" panose="05000000000000000000" pitchFamily="2" charset="2"/>
                <a:buChar char="q"/>
              </a:pPr>
              <a:r>
                <a:rPr lang="en-US" sz="2000" b="1">
                  <a:solidFill>
                    <a:schemeClr val="accent2">
                      <a:lumMod val="50000"/>
                    </a:schemeClr>
                  </a:solidFill>
                  <a:latin typeface="Times New Roman" panose="02020603050405020304" pitchFamily="18" charset="0"/>
                  <a:cs typeface="Times New Roman" panose="02020603050405020304" pitchFamily="18" charset="0"/>
                </a:rPr>
                <a:t>…</a:t>
              </a:r>
              <a:endParaRPr lang="en-US" sz="2000" b="1" i="0">
                <a:solidFill>
                  <a:schemeClr val="accent2">
                    <a:lumMod val="50000"/>
                  </a:schemeClr>
                </a:solidFill>
                <a:effectLst/>
                <a:latin typeface="Times New Roman" panose="02020603050405020304" pitchFamily="18" charset="0"/>
                <a:cs typeface="Times New Roman" panose="02020603050405020304" pitchFamily="18" charset="0"/>
              </a:endParaRPr>
            </a:p>
            <a:p>
              <a:pPr algn="l"/>
              <a:endParaRPr lang="en-US" sz="2000" b="1" i="0">
                <a:solidFill>
                  <a:srgbClr val="555555"/>
                </a:solidFill>
                <a:effectLst/>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1A2B757F-EDD6-4196-BFC6-3953BA47E8D4}"/>
              </a:ext>
            </a:extLst>
          </p:cNvPr>
          <p:cNvGrpSpPr/>
          <p:nvPr/>
        </p:nvGrpSpPr>
        <p:grpSpPr>
          <a:xfrm>
            <a:off x="2275101" y="2190720"/>
            <a:ext cx="3211403" cy="2259526"/>
            <a:chOff x="1755232" y="2176739"/>
            <a:chExt cx="3211403" cy="2259526"/>
          </a:xfrm>
        </p:grpSpPr>
        <p:sp>
          <p:nvSpPr>
            <p:cNvPr id="44" name="TextBox 43">
              <a:extLst>
                <a:ext uri="{FF2B5EF4-FFF2-40B4-BE49-F238E27FC236}">
                  <a16:creationId xmlns:a16="http://schemas.microsoft.com/office/drawing/2014/main" id="{C6BE88BD-7588-4050-8B80-4A7E389C5293}"/>
                </a:ext>
              </a:extLst>
            </p:cNvPr>
            <p:cNvSpPr txBox="1"/>
            <p:nvPr/>
          </p:nvSpPr>
          <p:spPr>
            <a:xfrm flipH="1">
              <a:off x="1797400" y="2176739"/>
              <a:ext cx="2700116" cy="400110"/>
            </a:xfrm>
            <a:prstGeom prst="rect">
              <a:avLst/>
            </a:prstGeom>
            <a:noFill/>
          </p:spPr>
          <p:txBody>
            <a:bodyPr wrap="square" rtlCol="0">
              <a:spAutoFit/>
            </a:bodyPr>
            <a:lstStyle/>
            <a:p>
              <a:r>
                <a:rPr lang="en-US" sz="2000" b="1">
                  <a:solidFill>
                    <a:srgbClr val="333333"/>
                  </a:solidFill>
                  <a:latin typeface="Times New Roman" panose="02020603050405020304" pitchFamily="18" charset="0"/>
                  <a:cs typeface="Times New Roman" panose="02020603050405020304" pitchFamily="18" charset="0"/>
                </a:rPr>
                <a:t>Nhược</a:t>
              </a:r>
              <a:r>
                <a:rPr lang="vi-VN" sz="2000" b="1" i="0">
                  <a:solidFill>
                    <a:srgbClr val="333333"/>
                  </a:solidFill>
                  <a:effectLst/>
                  <a:latin typeface="Times New Roman" panose="02020603050405020304" pitchFamily="18" charset="0"/>
                  <a:cs typeface="Times New Roman" panose="02020603050405020304" pitchFamily="18" charset="0"/>
                </a:rPr>
                <a:t> điểm</a:t>
              </a:r>
              <a:endParaRPr lang="en-US" sz="200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3596833B-3FE5-4FA1-893A-6B01A35B3FD2}"/>
                </a:ext>
              </a:extLst>
            </p:cNvPr>
            <p:cNvSpPr txBox="1"/>
            <p:nvPr/>
          </p:nvSpPr>
          <p:spPr>
            <a:xfrm flipH="1">
              <a:off x="1755232" y="2497273"/>
              <a:ext cx="3211403" cy="1938992"/>
            </a:xfrm>
            <a:prstGeom prst="rect">
              <a:avLst/>
            </a:prstGeom>
            <a:noFill/>
          </p:spPr>
          <p:txBody>
            <a:bodyPr wrap="square" rtlCol="0">
              <a:spAutoFit/>
            </a:bodyPr>
            <a:lstStyle/>
            <a:p>
              <a:pPr marL="285750" indent="-285750" algn="l">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Khả năng tương thích</a:t>
              </a:r>
            </a:p>
            <a:p>
              <a:pPr marL="285750" indent="-285750">
                <a:buFont typeface="Wingdings" panose="05000000000000000000" pitchFamily="2" charset="2"/>
                <a:buChar char="q"/>
              </a:pPr>
              <a:r>
                <a:rPr lang="en-US" sz="2000" b="1">
                  <a:solidFill>
                    <a:schemeClr val="accent2">
                      <a:lumMod val="50000"/>
                    </a:schemeClr>
                  </a:solidFill>
                  <a:latin typeface="Times New Roman" panose="02020603050405020304" pitchFamily="18" charset="0"/>
                  <a:cs typeface="Times New Roman" panose="02020603050405020304" pitchFamily="18" charset="0"/>
                </a:rPr>
                <a:t>Độ phức tạp</a:t>
              </a:r>
              <a:endParaRPr lang="vi-VN" sz="2000" b="1" i="0">
                <a:solidFill>
                  <a:schemeClr val="accent2">
                    <a:lumMod val="50000"/>
                  </a:schemeClr>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Quyền riêng tư, bảo mật</a:t>
              </a:r>
            </a:p>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An toàn</a:t>
              </a:r>
            </a:p>
            <a:p>
              <a:pPr marL="285750" indent="-285750">
                <a:buFont typeface="Wingdings" panose="05000000000000000000" pitchFamily="2" charset="2"/>
                <a:buChar char="q"/>
              </a:pPr>
              <a:r>
                <a:rPr lang="en-US" sz="2000" b="1">
                  <a:solidFill>
                    <a:schemeClr val="accent2">
                      <a:lumMod val="50000"/>
                    </a:schemeClr>
                  </a:solidFill>
                  <a:latin typeface="Times New Roman" panose="02020603050405020304" pitchFamily="18" charset="0"/>
                  <a:cs typeface="Times New Roman" panose="02020603050405020304" pitchFamily="18" charset="0"/>
                </a:rPr>
                <a:t>…</a:t>
              </a:r>
              <a:endParaRPr lang="en-US" sz="2000" b="1" i="0">
                <a:solidFill>
                  <a:schemeClr val="accent2">
                    <a:lumMod val="50000"/>
                  </a:schemeClr>
                </a:solidFill>
                <a:effectLst/>
                <a:latin typeface="Times New Roman" panose="02020603050405020304" pitchFamily="18" charset="0"/>
                <a:cs typeface="Times New Roman" panose="02020603050405020304" pitchFamily="18" charset="0"/>
              </a:endParaRPr>
            </a:p>
            <a:p>
              <a:pPr algn="l"/>
              <a:endParaRPr lang="en-US" sz="2000" b="1" i="0">
                <a:solidFill>
                  <a:srgbClr val="555555"/>
                </a:solidFill>
                <a:effectLst/>
                <a:latin typeface="Times New Roman" panose="02020603050405020304" pitchFamily="18" charset="0"/>
                <a:cs typeface="Times New Roman" panose="02020603050405020304" pitchFamily="18" charset="0"/>
              </a:endParaRPr>
            </a:p>
          </p:txBody>
        </p:sp>
      </p:grpSp>
      <p:pic>
        <p:nvPicPr>
          <p:cNvPr id="24" name="Picture 23">
            <a:extLst>
              <a:ext uri="{FF2B5EF4-FFF2-40B4-BE49-F238E27FC236}">
                <a16:creationId xmlns:a16="http://schemas.microsoft.com/office/drawing/2014/main" id="{C0F554CB-B9C8-418E-9826-F35782C4F751}"/>
              </a:ext>
            </a:extLst>
          </p:cNvPr>
          <p:cNvPicPr>
            <a:picLocks noChangeAspect="1"/>
          </p:cNvPicPr>
          <p:nvPr/>
        </p:nvPicPr>
        <p:blipFill>
          <a:blip r:embed="rId7"/>
          <a:stretch>
            <a:fillRect/>
          </a:stretch>
        </p:blipFill>
        <p:spPr>
          <a:xfrm>
            <a:off x="1943100" y="2063277"/>
            <a:ext cx="4925799" cy="28239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xit" presetSubtype="10" fill="hold" nodeType="clickEffect">
                                  <p:stCondLst>
                                    <p:cond delay="0"/>
                                  </p:stCondLst>
                                  <p:childTnLst>
                                    <p:animEffect transition="out" filter="randombar(horizontal)">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4" presetClass="entr" presetSubtype="1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nodeType="clickEffect">
                                  <p:stCondLst>
                                    <p:cond delay="0"/>
                                  </p:stCondLst>
                                  <p:childTnLst>
                                    <p:animEffect transition="out" filter="randombar(horizontal)">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4" presetClass="entr" presetSubtype="1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randombar(horizontal)">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xit" presetSubtype="10" fill="hold" nodeType="clickEffect">
                                  <p:stCondLst>
                                    <p:cond delay="0"/>
                                  </p:stCondLst>
                                  <p:childTnLst>
                                    <p:animEffect transition="out" filter="randombar(horizontal)">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par>
                                <p:cTn id="46" presetID="14" presetClass="entr" presetSubtype="1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randombar(horizontal)">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xit" presetSubtype="10" fill="hold" nodeType="clickEffect">
                                  <p:stCondLst>
                                    <p:cond delay="0"/>
                                  </p:stCondLst>
                                  <p:childTnLst>
                                    <p:animEffect transition="out" filter="randombar(horizontal)">
                                      <p:cBhvr>
                                        <p:cTn id="52" dur="500"/>
                                        <p:tgtEl>
                                          <p:spTgt spid="43"/>
                                        </p:tgtEl>
                                      </p:cBhvr>
                                    </p:animEffect>
                                    <p:set>
                                      <p:cBhvr>
                                        <p:cTn id="53" dur="1" fill="hold">
                                          <p:stCondLst>
                                            <p:cond delay="499"/>
                                          </p:stCondLst>
                                        </p:cTn>
                                        <p:tgtEl>
                                          <p:spTgt spid="43"/>
                                        </p:tgtEl>
                                        <p:attrNameLst>
                                          <p:attrName>style.visibility</p:attrName>
                                        </p:attrNameLst>
                                      </p:cBhvr>
                                      <p:to>
                                        <p:strVal val="hidden"/>
                                      </p:to>
                                    </p:set>
                                  </p:childTnLst>
                                </p:cTn>
                              </p:par>
                              <p:par>
                                <p:cTn id="54" presetID="14"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4" name="Google Shape;384;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5" name="Title 1">
            <a:extLst>
              <a:ext uri="{FF2B5EF4-FFF2-40B4-BE49-F238E27FC236}">
                <a16:creationId xmlns:a16="http://schemas.microsoft.com/office/drawing/2014/main" id="{80378251-66DD-4D93-9A9B-0510D15636BA}"/>
              </a:ext>
            </a:extLst>
          </p:cNvPr>
          <p:cNvSpPr txBox="1">
            <a:spLocks/>
          </p:cNvSpPr>
          <p:nvPr/>
        </p:nvSpPr>
        <p:spPr>
          <a:xfrm>
            <a:off x="2542928" y="157679"/>
            <a:ext cx="3872503" cy="3113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chemeClr val="tx1"/>
                </a:solidFill>
                <a:latin typeface="Times New Roman" panose="02020603050405020304" pitchFamily="18" charset="0"/>
                <a:cs typeface="Times New Roman" panose="02020603050405020304" pitchFamily="18" charset="0"/>
              </a:rPr>
              <a:t>LƯU ĐỒ GIẢI THUẬT HỆ THỐNG</a:t>
            </a:r>
            <a:endParaRPr lang="vi-VN" b="1" dirty="0">
              <a:solidFill>
                <a:schemeClr val="tx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12553177-B617-4297-83D3-698AF32F9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42" y="702259"/>
            <a:ext cx="6160644" cy="444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241D8D42-AF9D-4A0E-BD3E-8AEE71941F0E}"/>
              </a:ext>
            </a:extLst>
          </p:cNvPr>
          <p:cNvSpPr txBox="1"/>
          <p:nvPr/>
        </p:nvSpPr>
        <p:spPr>
          <a:xfrm>
            <a:off x="-127000" y="5168900"/>
            <a:ext cx="10143758" cy="2643096"/>
          </a:xfrm>
          <a:prstGeom prst="rect">
            <a:avLst/>
          </a:prstGeom>
          <a:noFill/>
        </p:spPr>
        <p:txBody>
          <a:bodyPr wrap="square">
            <a:spAutoFit/>
          </a:bodyPr>
          <a:lstStyle/>
          <a:p>
            <a:pPr marL="0" marR="0" algn="just">
              <a:lnSpc>
                <a:spcPct val="150000"/>
              </a:lnSpc>
              <a:spcBef>
                <a:spcPts val="0"/>
              </a:spcBef>
              <a:spcAft>
                <a:spcPts val="0"/>
              </a:spcAft>
              <a:tabLst>
                <a:tab pos="5638800" algn="r"/>
              </a:tabLst>
            </a:pPr>
            <a:r>
              <a:rPr lang="vi-VN" sz="1400">
                <a:effectLst/>
                <a:latin typeface="Times New Roman" panose="02020603050405020304" pitchFamily="18" charset="0"/>
                <a:ea typeface="Calibri Light" panose="020F0302020204030204" pitchFamily="34" charset="0"/>
              </a:rPr>
              <a:t>Cho Device đọc dữ liệu của ccamr biến và trạng thái của thiết bị.</a:t>
            </a:r>
            <a:endParaRPr lang="en-US" sz="1600">
              <a:effectLst/>
              <a:latin typeface="Calibri" panose="020F0502020204030204" pitchFamily="34" charset="0"/>
              <a:ea typeface="Calibri Light" panose="020F0302020204030204" pitchFamily="34" charset="0"/>
            </a:endParaRPr>
          </a:p>
          <a:p>
            <a:pPr marL="0" marR="0" algn="just">
              <a:lnSpc>
                <a:spcPct val="150000"/>
              </a:lnSpc>
              <a:spcBef>
                <a:spcPts val="0"/>
              </a:spcBef>
              <a:spcAft>
                <a:spcPts val="0"/>
              </a:spcAft>
              <a:tabLst>
                <a:tab pos="5638800" algn="r"/>
              </a:tabLst>
            </a:pPr>
            <a:r>
              <a:rPr lang="vi-VN" sz="1400">
                <a:effectLst/>
                <a:latin typeface="Times New Roman" panose="02020603050405020304" pitchFamily="18" charset="0"/>
                <a:ea typeface="Calibri Light" panose="020F0302020204030204" pitchFamily="34" charset="0"/>
              </a:rPr>
              <a:t>Nếu nhiệt độ vượt mức báo động thì bật quạt và gửi thông báo cho người dùng (trong quá trình báo động người dùng sẽ không thể tắt quạt ngoại trừ thiết bị đèn). </a:t>
            </a:r>
            <a:endParaRPr lang="en-US" sz="1600">
              <a:effectLst/>
              <a:latin typeface="Calibri" panose="020F0502020204030204" pitchFamily="34" charset="0"/>
              <a:ea typeface="Calibri Light" panose="020F0302020204030204" pitchFamily="34" charset="0"/>
            </a:endParaRPr>
          </a:p>
          <a:p>
            <a:pPr marL="0" marR="0" algn="just">
              <a:lnSpc>
                <a:spcPct val="150000"/>
              </a:lnSpc>
              <a:spcBef>
                <a:spcPts val="0"/>
              </a:spcBef>
              <a:spcAft>
                <a:spcPts val="0"/>
              </a:spcAft>
              <a:tabLst>
                <a:tab pos="5638800" algn="r"/>
              </a:tabLst>
            </a:pPr>
            <a:r>
              <a:rPr lang="vi-VN" sz="1400">
                <a:effectLst/>
                <a:latin typeface="Times New Roman" panose="02020603050405020304" pitchFamily="18" charset="0"/>
                <a:ea typeface="Calibri Light" panose="020F0302020204030204" pitchFamily="34" charset="0"/>
              </a:rPr>
              <a:t>Nếu sau 30s nhiệt độ vẫn không hạ xuống thấp hơn mức báo động thì chuông và đèn LED sẽ báo động và gửi Email cho tất cả người dùng đăng kí hệ thống.</a:t>
            </a:r>
            <a:endParaRPr lang="en-US" sz="1600">
              <a:effectLst/>
              <a:latin typeface="Calibri" panose="020F0502020204030204" pitchFamily="34" charset="0"/>
              <a:ea typeface="Calibri Light" panose="020F0302020204030204" pitchFamily="34" charset="0"/>
            </a:endParaRPr>
          </a:p>
          <a:p>
            <a:pPr marL="0" marR="0" algn="just">
              <a:lnSpc>
                <a:spcPct val="150000"/>
              </a:lnSpc>
              <a:spcBef>
                <a:spcPts val="0"/>
              </a:spcBef>
              <a:spcAft>
                <a:spcPts val="0"/>
              </a:spcAft>
              <a:tabLst>
                <a:tab pos="5638800" algn="r"/>
              </a:tabLst>
            </a:pPr>
            <a:r>
              <a:rPr lang="vi-VN" sz="1400">
                <a:effectLst/>
                <a:latin typeface="Times New Roman" panose="02020603050405020304" pitchFamily="18" charset="0"/>
                <a:ea typeface="Calibri Light" panose="020F0302020204030204" pitchFamily="34" charset="0"/>
              </a:rPr>
              <a:t>Ngược lại nhiệt độ bình thường thì hệ thống sẽ hoạt động bình thường.</a:t>
            </a:r>
            <a:endParaRPr lang="en-US" sz="1600">
              <a:effectLst/>
              <a:latin typeface="Calibri" panose="020F0502020204030204" pitchFamily="34" charset="0"/>
              <a:ea typeface="Calibri Light" panose="020F0302020204030204" pitchFamily="34" charset="0"/>
            </a:endParaRPr>
          </a:p>
          <a:p>
            <a:pPr marL="0" marR="0" algn="just">
              <a:lnSpc>
                <a:spcPct val="150000"/>
              </a:lnSpc>
              <a:spcBef>
                <a:spcPts val="0"/>
              </a:spcBef>
              <a:spcAft>
                <a:spcPts val="0"/>
              </a:spcAft>
              <a:tabLst>
                <a:tab pos="5638800" algn="r"/>
              </a:tabLst>
            </a:pPr>
            <a:r>
              <a:rPr lang="vi-VN" sz="1400">
                <a:effectLst/>
                <a:latin typeface="Times New Roman" panose="02020603050405020304" pitchFamily="18" charset="0"/>
                <a:ea typeface="Calibri Light" panose="020F0302020204030204" pitchFamily="34" charset="0"/>
              </a:rPr>
              <a:t>Khi người dùng bật/tắt thiết bị bằng phần cứng hoặc phần mềm thì hệ thống sẽ phản hồi trạng thái của thiết bị cho người dùng thông qua App.</a:t>
            </a:r>
            <a:endParaRPr lang="en-US" sz="1600">
              <a:effectLst/>
              <a:latin typeface="Calibri" panose="020F0502020204030204" pitchFamily="34" charset="0"/>
              <a:ea typeface="Calibri Light" panose="020F03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20" name="Google Shape;341;p23">
            <a:extLst>
              <a:ext uri="{FF2B5EF4-FFF2-40B4-BE49-F238E27FC236}">
                <a16:creationId xmlns:a16="http://schemas.microsoft.com/office/drawing/2014/main" id="{E2D7E176-5DDA-40BA-B71B-E8483AD9DEAB}"/>
              </a:ext>
            </a:extLst>
          </p:cNvPr>
          <p:cNvSpPr txBox="1">
            <a:spLocks/>
          </p:cNvSpPr>
          <p:nvPr/>
        </p:nvSpPr>
        <p:spPr>
          <a:xfrm>
            <a:off x="117590" y="-55007"/>
            <a:ext cx="5258400" cy="7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solidFill>
                  <a:schemeClr val="bg1"/>
                </a:solidFill>
              </a:rPr>
              <a:t>THÀNH PHẨM</a:t>
            </a:r>
            <a:endParaRPr lang="vi-VN" dirty="0">
              <a:solidFill>
                <a:schemeClr val="bg1"/>
              </a:solidFill>
            </a:endParaRPr>
          </a:p>
        </p:txBody>
      </p:sp>
      <p:sp>
        <p:nvSpPr>
          <p:cNvPr id="2" name="TextBox 1">
            <a:extLst>
              <a:ext uri="{FF2B5EF4-FFF2-40B4-BE49-F238E27FC236}">
                <a16:creationId xmlns:a16="http://schemas.microsoft.com/office/drawing/2014/main" id="{6A2B5A38-FF9E-4D22-8BE1-5880ADAB30A3}"/>
              </a:ext>
            </a:extLst>
          </p:cNvPr>
          <p:cNvSpPr txBox="1"/>
          <p:nvPr/>
        </p:nvSpPr>
        <p:spPr>
          <a:xfrm>
            <a:off x="2590800" y="766199"/>
            <a:ext cx="3429000" cy="523220"/>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Mạch PCB</a:t>
            </a:r>
          </a:p>
        </p:txBody>
      </p:sp>
      <p:pic>
        <p:nvPicPr>
          <p:cNvPr id="4" name="Picture 3">
            <a:extLst>
              <a:ext uri="{FF2B5EF4-FFF2-40B4-BE49-F238E27FC236}">
                <a16:creationId xmlns:a16="http://schemas.microsoft.com/office/drawing/2014/main" id="{84DB9D7A-B641-4A0E-B530-EA0889275801}"/>
              </a:ext>
            </a:extLst>
          </p:cNvPr>
          <p:cNvPicPr>
            <a:picLocks noChangeAspect="1"/>
          </p:cNvPicPr>
          <p:nvPr/>
        </p:nvPicPr>
        <p:blipFill>
          <a:blip r:embed="rId3"/>
          <a:stretch>
            <a:fillRect/>
          </a:stretch>
        </p:blipFill>
        <p:spPr>
          <a:xfrm>
            <a:off x="1442361" y="1184507"/>
            <a:ext cx="4577439" cy="395899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20" name="Google Shape;341;p23">
            <a:extLst>
              <a:ext uri="{FF2B5EF4-FFF2-40B4-BE49-F238E27FC236}">
                <a16:creationId xmlns:a16="http://schemas.microsoft.com/office/drawing/2014/main" id="{E2D7E176-5DDA-40BA-B71B-E8483AD9DEAB}"/>
              </a:ext>
            </a:extLst>
          </p:cNvPr>
          <p:cNvSpPr txBox="1">
            <a:spLocks/>
          </p:cNvSpPr>
          <p:nvPr/>
        </p:nvSpPr>
        <p:spPr>
          <a:xfrm>
            <a:off x="117590" y="-1"/>
            <a:ext cx="5258400" cy="7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solidFill>
                  <a:schemeClr val="bg1"/>
                </a:solidFill>
              </a:rPr>
              <a:t>THÀNH PHẨM</a:t>
            </a:r>
            <a:endParaRPr lang="vi-VN" dirty="0">
              <a:solidFill>
                <a:schemeClr val="bg1"/>
              </a:solidFill>
            </a:endParaRPr>
          </a:p>
        </p:txBody>
      </p:sp>
      <p:sp>
        <p:nvSpPr>
          <p:cNvPr id="2" name="TextBox 1">
            <a:extLst>
              <a:ext uri="{FF2B5EF4-FFF2-40B4-BE49-F238E27FC236}">
                <a16:creationId xmlns:a16="http://schemas.microsoft.com/office/drawing/2014/main" id="{6A2B5A38-FF9E-4D22-8BE1-5880ADAB30A3}"/>
              </a:ext>
            </a:extLst>
          </p:cNvPr>
          <p:cNvSpPr txBox="1"/>
          <p:nvPr/>
        </p:nvSpPr>
        <p:spPr>
          <a:xfrm>
            <a:off x="3092970" y="121489"/>
            <a:ext cx="3429000" cy="523220"/>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 phẩm thực tế</a:t>
            </a:r>
          </a:p>
        </p:txBody>
      </p:sp>
      <p:pic>
        <p:nvPicPr>
          <p:cNvPr id="9" name="Picture 8">
            <a:extLst>
              <a:ext uri="{FF2B5EF4-FFF2-40B4-BE49-F238E27FC236}">
                <a16:creationId xmlns:a16="http://schemas.microsoft.com/office/drawing/2014/main" id="{82EDDD2B-FDCB-448E-BF5F-FFDD40AD5721}"/>
              </a:ext>
            </a:extLst>
          </p:cNvPr>
          <p:cNvPicPr>
            <a:picLocks noChangeAspect="1"/>
          </p:cNvPicPr>
          <p:nvPr/>
        </p:nvPicPr>
        <p:blipFill>
          <a:blip r:embed="rId3"/>
          <a:stretch>
            <a:fillRect/>
          </a:stretch>
        </p:blipFill>
        <p:spPr>
          <a:xfrm>
            <a:off x="2317226" y="1028527"/>
            <a:ext cx="4509547" cy="3382160"/>
          </a:xfrm>
          <a:prstGeom prst="rect">
            <a:avLst/>
          </a:prstGeom>
        </p:spPr>
      </p:pic>
      <p:pic>
        <p:nvPicPr>
          <p:cNvPr id="11" name="Picture 10">
            <a:extLst>
              <a:ext uri="{FF2B5EF4-FFF2-40B4-BE49-F238E27FC236}">
                <a16:creationId xmlns:a16="http://schemas.microsoft.com/office/drawing/2014/main" id="{F94D5BB1-9669-426B-9B9D-59F417A7ABCA}"/>
              </a:ext>
            </a:extLst>
          </p:cNvPr>
          <p:cNvPicPr>
            <a:picLocks noChangeAspect="1"/>
          </p:cNvPicPr>
          <p:nvPr/>
        </p:nvPicPr>
        <p:blipFill>
          <a:blip r:embed="rId4"/>
          <a:stretch>
            <a:fillRect/>
          </a:stretch>
        </p:blipFill>
        <p:spPr>
          <a:xfrm>
            <a:off x="3170913" y="900272"/>
            <a:ext cx="2802171" cy="3736228"/>
          </a:xfrm>
          <a:prstGeom prst="rect">
            <a:avLst/>
          </a:prstGeom>
        </p:spPr>
      </p:pic>
      <p:pic>
        <p:nvPicPr>
          <p:cNvPr id="6" name="Picture 5">
            <a:extLst>
              <a:ext uri="{FF2B5EF4-FFF2-40B4-BE49-F238E27FC236}">
                <a16:creationId xmlns:a16="http://schemas.microsoft.com/office/drawing/2014/main" id="{9F543F9F-0BC2-4E3C-9E50-1D198B76C0BF}"/>
              </a:ext>
            </a:extLst>
          </p:cNvPr>
          <p:cNvPicPr>
            <a:picLocks noChangeAspect="1"/>
          </p:cNvPicPr>
          <p:nvPr/>
        </p:nvPicPr>
        <p:blipFill>
          <a:blip r:embed="rId5"/>
          <a:stretch>
            <a:fillRect/>
          </a:stretch>
        </p:blipFill>
        <p:spPr>
          <a:xfrm>
            <a:off x="2093463" y="887689"/>
            <a:ext cx="5065557" cy="3799168"/>
          </a:xfrm>
          <a:prstGeom prst="rect">
            <a:avLst/>
          </a:prstGeom>
        </p:spPr>
      </p:pic>
      <p:pic>
        <p:nvPicPr>
          <p:cNvPr id="4" name="Picture 3">
            <a:extLst>
              <a:ext uri="{FF2B5EF4-FFF2-40B4-BE49-F238E27FC236}">
                <a16:creationId xmlns:a16="http://schemas.microsoft.com/office/drawing/2014/main" id="{940FE1CD-196B-4892-89AB-E09D106EF5A2}"/>
              </a:ext>
            </a:extLst>
          </p:cNvPr>
          <p:cNvPicPr>
            <a:picLocks noChangeAspect="1"/>
          </p:cNvPicPr>
          <p:nvPr/>
        </p:nvPicPr>
        <p:blipFill>
          <a:blip r:embed="rId6"/>
          <a:stretch>
            <a:fillRect/>
          </a:stretch>
        </p:blipFill>
        <p:spPr>
          <a:xfrm>
            <a:off x="1774567" y="648517"/>
            <a:ext cx="5384453" cy="4038340"/>
          </a:xfrm>
          <a:prstGeom prst="rect">
            <a:avLst/>
          </a:prstGeom>
        </p:spPr>
      </p:pic>
    </p:spTree>
    <p:extLst>
      <p:ext uri="{BB962C8B-B14F-4D97-AF65-F5344CB8AC3E}">
        <p14:creationId xmlns:p14="http://schemas.microsoft.com/office/powerpoint/2010/main" val="191216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0-ppt_h/2"/>
                                          </p:val>
                                        </p:tav>
                                      </p:tavLst>
                                    </p:anim>
                                    <p:set>
                                      <p:cBhvr>
                                        <p:cTn id="14" dur="1" fill="hold">
                                          <p:stCondLst>
                                            <p:cond delay="499"/>
                                          </p:stCondLst>
                                        </p:cTn>
                                        <p:tgtEl>
                                          <p:spTgt spid="9"/>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1" fill="hold" nodeType="clickEffect">
                                  <p:stCondLst>
                                    <p:cond delay="0"/>
                                  </p:stCondLst>
                                  <p:childTnLst>
                                    <p:anim calcmode="lin" valueType="num">
                                      <p:cBhvr additive="base">
                                        <p:cTn id="23" dur="500"/>
                                        <p:tgtEl>
                                          <p:spTgt spid="11"/>
                                        </p:tgtEl>
                                        <p:attrNameLst>
                                          <p:attrName>ppt_x</p:attrName>
                                        </p:attrNameLst>
                                      </p:cBhvr>
                                      <p:tavLst>
                                        <p:tav tm="0">
                                          <p:val>
                                            <p:strVal val="ppt_x"/>
                                          </p:val>
                                        </p:tav>
                                        <p:tav tm="100000">
                                          <p:val>
                                            <p:strVal val="ppt_x"/>
                                          </p:val>
                                        </p:tav>
                                      </p:tavLst>
                                    </p:anim>
                                    <p:anim calcmode="lin" valueType="num">
                                      <p:cBhvr additive="base">
                                        <p:cTn id="24" dur="500"/>
                                        <p:tgtEl>
                                          <p:spTgt spid="11"/>
                                        </p:tgtEl>
                                        <p:attrNameLst>
                                          <p:attrName>ppt_y</p:attrName>
                                        </p:attrNameLst>
                                      </p:cBhvr>
                                      <p:tavLst>
                                        <p:tav tm="0">
                                          <p:val>
                                            <p:strVal val="ppt_y"/>
                                          </p:val>
                                        </p:tav>
                                        <p:tav tm="100000">
                                          <p:val>
                                            <p:strVal val="0-ppt_h/2"/>
                                          </p:val>
                                        </p:tav>
                                      </p:tavLst>
                                    </p:anim>
                                    <p:set>
                                      <p:cBhvr>
                                        <p:cTn id="25" dur="1" fill="hold">
                                          <p:stCondLst>
                                            <p:cond delay="499"/>
                                          </p:stCondLst>
                                        </p:cTn>
                                        <p:tgtEl>
                                          <p:spTgt spid="11"/>
                                        </p:tgtEl>
                                        <p:attrNameLst>
                                          <p:attrName>style.visibility</p:attrName>
                                        </p:attrNameLst>
                                      </p:cBhvr>
                                      <p:to>
                                        <p:strVal val="hidden"/>
                                      </p:to>
                                    </p:set>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1" fill="hold" nodeType="clickEffect">
                                  <p:stCondLst>
                                    <p:cond delay="0"/>
                                  </p:stCondLst>
                                  <p:childTnLst>
                                    <p:anim calcmode="lin" valueType="num">
                                      <p:cBhvr additive="base">
                                        <p:cTn id="34" dur="500"/>
                                        <p:tgtEl>
                                          <p:spTgt spid="6"/>
                                        </p:tgtEl>
                                        <p:attrNameLst>
                                          <p:attrName>ppt_x</p:attrName>
                                        </p:attrNameLst>
                                      </p:cBhvr>
                                      <p:tavLst>
                                        <p:tav tm="0">
                                          <p:val>
                                            <p:strVal val="ppt_x"/>
                                          </p:val>
                                        </p:tav>
                                        <p:tav tm="100000">
                                          <p:val>
                                            <p:strVal val="ppt_x"/>
                                          </p:val>
                                        </p:tav>
                                      </p:tavLst>
                                    </p:anim>
                                    <p:anim calcmode="lin" valueType="num">
                                      <p:cBhvr additive="base">
                                        <p:cTn id="35" dur="500"/>
                                        <p:tgtEl>
                                          <p:spTgt spid="6"/>
                                        </p:tgtEl>
                                        <p:attrNameLst>
                                          <p:attrName>ppt_y</p:attrName>
                                        </p:attrNameLst>
                                      </p:cBhvr>
                                      <p:tavLst>
                                        <p:tav tm="0">
                                          <p:val>
                                            <p:strVal val="ppt_y"/>
                                          </p:val>
                                        </p:tav>
                                        <p:tav tm="100000">
                                          <p:val>
                                            <p:strVal val="0-ppt_h/2"/>
                                          </p:val>
                                        </p:tav>
                                      </p:tavLst>
                                    </p:anim>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20" name="Google Shape;341;p23">
            <a:extLst>
              <a:ext uri="{FF2B5EF4-FFF2-40B4-BE49-F238E27FC236}">
                <a16:creationId xmlns:a16="http://schemas.microsoft.com/office/drawing/2014/main" id="{E2D7E176-5DDA-40BA-B71B-E8483AD9DEAB}"/>
              </a:ext>
            </a:extLst>
          </p:cNvPr>
          <p:cNvSpPr txBox="1">
            <a:spLocks/>
          </p:cNvSpPr>
          <p:nvPr/>
        </p:nvSpPr>
        <p:spPr>
          <a:xfrm>
            <a:off x="117590" y="-1"/>
            <a:ext cx="5258400" cy="7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solidFill>
                  <a:schemeClr val="bg1"/>
                </a:solidFill>
              </a:rPr>
              <a:t>THÀNH PHẨM</a:t>
            </a:r>
            <a:endParaRPr lang="vi-VN" dirty="0">
              <a:solidFill>
                <a:schemeClr val="bg1"/>
              </a:solidFill>
            </a:endParaRPr>
          </a:p>
        </p:txBody>
      </p:sp>
      <p:grpSp>
        <p:nvGrpSpPr>
          <p:cNvPr id="9" name="Group 8">
            <a:extLst>
              <a:ext uri="{FF2B5EF4-FFF2-40B4-BE49-F238E27FC236}">
                <a16:creationId xmlns:a16="http://schemas.microsoft.com/office/drawing/2014/main" id="{3EC33379-78D9-477D-8C60-D0BDDD9508ED}"/>
              </a:ext>
            </a:extLst>
          </p:cNvPr>
          <p:cNvGrpSpPr/>
          <p:nvPr/>
        </p:nvGrpSpPr>
        <p:grpSpPr>
          <a:xfrm>
            <a:off x="266700" y="965200"/>
            <a:ext cx="6769100" cy="3920985"/>
            <a:chOff x="266700" y="965200"/>
            <a:chExt cx="6769100" cy="3920985"/>
          </a:xfrm>
        </p:grpSpPr>
        <p:sp>
          <p:nvSpPr>
            <p:cNvPr id="3" name="TextBox 2">
              <a:extLst>
                <a:ext uri="{FF2B5EF4-FFF2-40B4-BE49-F238E27FC236}">
                  <a16:creationId xmlns:a16="http://schemas.microsoft.com/office/drawing/2014/main" id="{D7ADF164-73E0-46EF-8306-83B244AAE701}"/>
                </a:ext>
              </a:extLst>
            </p:cNvPr>
            <p:cNvSpPr txBox="1"/>
            <p:nvPr/>
          </p:nvSpPr>
          <p:spPr>
            <a:xfrm>
              <a:off x="266700" y="965200"/>
              <a:ext cx="5613400" cy="2246769"/>
            </a:xfrm>
            <a:prstGeom prst="rect">
              <a:avLst/>
            </a:prstGeom>
            <a:noFill/>
          </p:spPr>
          <p:txBody>
            <a:bodyPr wrap="square" rtlCol="0">
              <a:spAutoFi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TOPIC sử dụng trong hệ thống</a:t>
              </a: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doan1/dht11</a:t>
              </a: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doan1/relay</a:t>
              </a: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doan1/relay1/state</a:t>
              </a: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doan1/relay2/state</a:t>
              </a: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doan1/warning</a:t>
              </a:r>
            </a:p>
            <a:p>
              <a:endParaRPr lang="en-US" sz="20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0E7246A-C464-476B-8216-D255CB03E862}"/>
                </a:ext>
              </a:extLst>
            </p:cNvPr>
            <p:cNvSpPr txBox="1"/>
            <p:nvPr/>
          </p:nvSpPr>
          <p:spPr>
            <a:xfrm>
              <a:off x="266700" y="2947193"/>
              <a:ext cx="6769100" cy="1938992"/>
            </a:xfrm>
            <a:prstGeom prst="rect">
              <a:avLst/>
            </a:prstGeom>
            <a:noFill/>
          </p:spPr>
          <p:txBody>
            <a:bodyPr wrap="square">
              <a:spAutoFi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request từ client sử dụng trong hệ thống</a:t>
              </a:r>
            </a:p>
            <a:p>
              <a:pPr marL="342900" indent="-342900">
                <a:buFont typeface="Wingdings" panose="05000000000000000000" pitchFamily="2" charset="2"/>
                <a:buChar char="q"/>
              </a:pPr>
              <a:r>
                <a:rPr lang="en-US" sz="2000" b="0">
                  <a:solidFill>
                    <a:schemeClr val="tx1"/>
                  </a:solidFill>
                  <a:effectLst/>
                  <a:latin typeface="Times New Roman" panose="02020603050405020304" pitchFamily="18" charset="0"/>
                  <a:cs typeface="Times New Roman" panose="02020603050405020304" pitchFamily="18" charset="0"/>
                </a:rPr>
                <a:t>doan1/dht11/get-all  (Lấy tất cả dữ liệu cảm biến từ csdl)</a:t>
              </a:r>
            </a:p>
            <a:p>
              <a:pPr marL="342900" indent="-342900">
                <a:buFont typeface="Wingdings" panose="05000000000000000000" pitchFamily="2" charset="2"/>
                <a:buChar char="q"/>
              </a:pPr>
              <a:r>
                <a:rPr lang="en-US" sz="2000" b="0">
                  <a:solidFill>
                    <a:schemeClr val="tx1"/>
                  </a:solidFill>
                  <a:effectLst/>
                  <a:latin typeface="Times New Roman" panose="02020603050405020304" pitchFamily="18" charset="0"/>
                  <a:cs typeface="Times New Roman" panose="02020603050405020304" pitchFamily="18" charset="0"/>
                </a:rPr>
                <a:t>doan1/dht11/get-all/chart (Dữ liệu hiển thị lên biểu đồ)</a:t>
              </a:r>
            </a:p>
            <a:p>
              <a:pPr marL="342900" indent="-342900">
                <a:buFont typeface="Wingdings" panose="05000000000000000000" pitchFamily="2" charset="2"/>
                <a:buChar char="q"/>
              </a:pPr>
              <a:r>
                <a:rPr lang="en-US" sz="2000" b="0">
                  <a:solidFill>
                    <a:schemeClr val="tx1"/>
                  </a:solidFill>
                  <a:effectLst/>
                  <a:latin typeface="Times New Roman" panose="02020603050405020304" pitchFamily="18" charset="0"/>
                  <a:cs typeface="Times New Roman" panose="02020603050405020304" pitchFamily="18" charset="0"/>
                </a:rPr>
                <a:t>doan1/dht11/add (Thêm mới một document vào collection DHT11)</a:t>
              </a:r>
            </a:p>
            <a:p>
              <a:endParaRPr lang="en-US" sz="2000">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701F8393-576E-408D-8519-A033B485E31A}"/>
              </a:ext>
            </a:extLst>
          </p:cNvPr>
          <p:cNvSpPr txBox="1"/>
          <p:nvPr/>
        </p:nvSpPr>
        <p:spPr>
          <a:xfrm>
            <a:off x="266700" y="965200"/>
            <a:ext cx="8255000" cy="2862322"/>
          </a:xfrm>
          <a:prstGeom prst="rect">
            <a:avLst/>
          </a:prstGeom>
          <a:noFill/>
        </p:spPr>
        <p:txBody>
          <a:bodyPr wrap="square">
            <a:spAutoFi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request từ client sử dụng trong hệ thống</a:t>
            </a:r>
            <a:endParaRPr lang="en-US" sz="20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doan1/user/get-all (Lấy tất cả dữ liệu)</a:t>
            </a: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doan1/user/add (Thêm mới một document vào collection user)</a:t>
            </a: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doan1/user/find-user (Tìm kiếm người dùng bằng email)</a:t>
            </a: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doan1/email/find-email (Tìm kiếm email bằng email của người nhận khi họ chưa đọc email)</a:t>
            </a:r>
          </a:p>
          <a:p>
            <a:pPr marL="342900" indent="-342900">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doan1/email/</a:t>
            </a:r>
            <a:r>
              <a:rPr lang="en-US" sz="2000" b="0">
                <a:solidFill>
                  <a:schemeClr val="tx1"/>
                </a:solidFill>
                <a:effectLst/>
                <a:latin typeface="Times New Roman" panose="02020603050405020304" pitchFamily="18" charset="0"/>
                <a:cs typeface="Times New Roman" panose="02020603050405020304" pitchFamily="18" charset="0"/>
              </a:rPr>
              <a:t>update-email(Cập nhật đã đọc tất cả email bằng người nhận )</a:t>
            </a:r>
          </a:p>
          <a:p>
            <a:pPr marL="342900" indent="-342900">
              <a:buFont typeface="Wingdings" panose="05000000000000000000" pitchFamily="2" charset="2"/>
              <a:buChar char="q"/>
            </a:pPr>
            <a:r>
              <a:rPr lang="en-US" sz="2000">
                <a:solidFill>
                  <a:schemeClr val="tx1"/>
                </a:solidFill>
                <a:latin typeface="Times New Roman" panose="02020603050405020304" pitchFamily="18" charset="0"/>
                <a:cs typeface="Times New Roman" panose="02020603050405020304" pitchFamily="18" charset="0"/>
              </a:rPr>
              <a:t>doan1/email/update-email-by-id(Cập nhật email đã đọc bằng id)</a:t>
            </a:r>
          </a:p>
          <a:p>
            <a:pPr marL="342900" indent="-342900">
              <a:buFont typeface="Wingdings" panose="05000000000000000000" pitchFamily="2" charset="2"/>
              <a:buChar char="q"/>
            </a:pPr>
            <a:r>
              <a:rPr lang="en-US" sz="2000">
                <a:solidFill>
                  <a:schemeClr val="tx1"/>
                </a:solidFill>
                <a:latin typeface="Times New Roman" panose="02020603050405020304" pitchFamily="18" charset="0"/>
                <a:cs typeface="Times New Roman" panose="02020603050405020304" pitchFamily="18" charset="0"/>
              </a:rPr>
              <a:t>d</a:t>
            </a:r>
            <a:r>
              <a:rPr lang="en-US" sz="2000" b="0">
                <a:solidFill>
                  <a:schemeClr val="tx1"/>
                </a:solidFill>
                <a:effectLst/>
                <a:latin typeface="Times New Roman" panose="02020603050405020304" pitchFamily="18" charset="0"/>
                <a:cs typeface="Times New Roman" panose="02020603050405020304" pitchFamily="18" charset="0"/>
              </a:rPr>
              <a:t>oan1/email/send (gửi email)</a:t>
            </a:r>
          </a:p>
        </p:txBody>
      </p:sp>
      <p:sp>
        <p:nvSpPr>
          <p:cNvPr id="12" name="TextBox 11">
            <a:extLst>
              <a:ext uri="{FF2B5EF4-FFF2-40B4-BE49-F238E27FC236}">
                <a16:creationId xmlns:a16="http://schemas.microsoft.com/office/drawing/2014/main" id="{0483BD6F-330A-4867-9F32-2E2673FA58A4}"/>
              </a:ext>
            </a:extLst>
          </p:cNvPr>
          <p:cNvSpPr txBox="1"/>
          <p:nvPr/>
        </p:nvSpPr>
        <p:spPr>
          <a:xfrm>
            <a:off x="266700" y="929851"/>
            <a:ext cx="7874000" cy="2246769"/>
          </a:xfrm>
          <a:prstGeom prst="rect">
            <a:avLst/>
          </a:prstGeom>
          <a:noFill/>
        </p:spPr>
        <p:txBody>
          <a:bodyPr wrap="square">
            <a:spAutoFit/>
          </a:bodyPr>
          <a:lstStyle/>
          <a:p>
            <a:r>
              <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request từ client sử dụng trong hệ thống</a:t>
            </a:r>
            <a:endParaRPr lang="en-US" sz="2000" b="0">
              <a:solidFill>
                <a:schemeClr val="tx1"/>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000">
                <a:solidFill>
                  <a:schemeClr val="tx1"/>
                </a:solidFill>
                <a:latin typeface="Times New Roman" panose="02020603050405020304" pitchFamily="18" charset="0"/>
                <a:cs typeface="Times New Roman" panose="02020603050405020304" pitchFamily="18" charset="0"/>
              </a:rPr>
              <a:t>d</a:t>
            </a:r>
            <a:r>
              <a:rPr lang="en-US" sz="2000" b="0">
                <a:solidFill>
                  <a:schemeClr val="tx1"/>
                </a:solidFill>
                <a:effectLst/>
                <a:latin typeface="Times New Roman" panose="02020603050405020304" pitchFamily="18" charset="0"/>
                <a:cs typeface="Times New Roman" panose="02020603050405020304" pitchFamily="18" charset="0"/>
              </a:rPr>
              <a:t>oan1/relay1/get-all (Lấy dữ liệu thiết bị 1)</a:t>
            </a:r>
          </a:p>
          <a:p>
            <a:pPr marL="342900" indent="-342900">
              <a:buFont typeface="Wingdings" panose="05000000000000000000" pitchFamily="2" charset="2"/>
              <a:buChar char="q"/>
            </a:pPr>
            <a:r>
              <a:rPr lang="en-US" sz="2000" b="0">
                <a:solidFill>
                  <a:schemeClr val="tx1"/>
                </a:solidFill>
                <a:effectLst/>
                <a:latin typeface="Times New Roman" panose="02020603050405020304" pitchFamily="18" charset="0"/>
                <a:cs typeface="Times New Roman" panose="02020603050405020304" pitchFamily="18" charset="0"/>
              </a:rPr>
              <a:t>doan1/relay1/get-all/chart (Dữ liệu hiển thị lên biểu đồ)</a:t>
            </a:r>
          </a:p>
          <a:p>
            <a:pPr marL="342900" indent="-342900">
              <a:buFont typeface="Wingdings" panose="05000000000000000000" pitchFamily="2" charset="2"/>
              <a:buChar char="q"/>
            </a:pPr>
            <a:r>
              <a:rPr lang="en-US" sz="2000" b="0">
                <a:solidFill>
                  <a:schemeClr val="tx1"/>
                </a:solidFill>
                <a:effectLst/>
                <a:latin typeface="Times New Roman" panose="02020603050405020304" pitchFamily="18" charset="0"/>
                <a:cs typeface="Times New Roman" panose="02020603050405020304" pitchFamily="18" charset="0"/>
              </a:rPr>
              <a:t>doan1/relay1/add (Thêm mới một document vào collection Relay1)</a:t>
            </a:r>
          </a:p>
          <a:p>
            <a:pPr marL="342900" indent="-342900">
              <a:buFont typeface="Wingdings" panose="05000000000000000000" pitchFamily="2" charset="2"/>
              <a:buChar char="q"/>
            </a:pPr>
            <a:r>
              <a:rPr lang="en-US" sz="2000" b="0">
                <a:solidFill>
                  <a:schemeClr val="tx1"/>
                </a:solidFill>
                <a:effectLst/>
                <a:latin typeface="Times New Roman" panose="02020603050405020304" pitchFamily="18" charset="0"/>
                <a:cs typeface="Times New Roman" panose="02020603050405020304" pitchFamily="18" charset="0"/>
              </a:rPr>
              <a:t>doan1/relay2/get-all (Lấy dữ liệu thiết bị 2)</a:t>
            </a:r>
          </a:p>
          <a:p>
            <a:pPr marL="342900" indent="-342900">
              <a:buFont typeface="Wingdings" panose="05000000000000000000" pitchFamily="2" charset="2"/>
              <a:buChar char="q"/>
            </a:pPr>
            <a:r>
              <a:rPr lang="en-US" sz="2000" b="0">
                <a:solidFill>
                  <a:schemeClr val="tx1"/>
                </a:solidFill>
                <a:effectLst/>
                <a:latin typeface="Times New Roman" panose="02020603050405020304" pitchFamily="18" charset="0"/>
                <a:cs typeface="Times New Roman" panose="02020603050405020304" pitchFamily="18" charset="0"/>
              </a:rPr>
              <a:t>doan1/relay2/get-all/chart (Dữ liệu hiển thị lên biểu đồ)</a:t>
            </a:r>
          </a:p>
          <a:p>
            <a:pPr marL="342900" indent="-342900">
              <a:buFont typeface="Wingdings" panose="05000000000000000000" pitchFamily="2" charset="2"/>
              <a:buChar char="q"/>
            </a:pPr>
            <a:r>
              <a:rPr lang="en-US" sz="2000" b="0">
                <a:solidFill>
                  <a:schemeClr val="tx1"/>
                </a:solidFill>
                <a:effectLst/>
                <a:latin typeface="Times New Roman" panose="02020603050405020304" pitchFamily="18" charset="0"/>
                <a:cs typeface="Times New Roman" panose="02020603050405020304" pitchFamily="18" charset="0"/>
              </a:rPr>
              <a:t>doan1/relay2/add (Thêm mới một document vào collection Relay2)</a:t>
            </a:r>
          </a:p>
        </p:txBody>
      </p:sp>
    </p:spTree>
    <p:extLst>
      <p:ext uri="{BB962C8B-B14F-4D97-AF65-F5344CB8AC3E}">
        <p14:creationId xmlns:p14="http://schemas.microsoft.com/office/powerpoint/2010/main" val="157066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20" name="Google Shape;341;p23">
            <a:extLst>
              <a:ext uri="{FF2B5EF4-FFF2-40B4-BE49-F238E27FC236}">
                <a16:creationId xmlns:a16="http://schemas.microsoft.com/office/drawing/2014/main" id="{E2D7E176-5DDA-40BA-B71B-E8483AD9DEAB}"/>
              </a:ext>
            </a:extLst>
          </p:cNvPr>
          <p:cNvSpPr txBox="1">
            <a:spLocks/>
          </p:cNvSpPr>
          <p:nvPr/>
        </p:nvSpPr>
        <p:spPr>
          <a:xfrm>
            <a:off x="117590" y="-1"/>
            <a:ext cx="5258400" cy="7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solidFill>
                  <a:schemeClr val="bg1"/>
                </a:solidFill>
              </a:rPr>
              <a:t>THÀNH PHẨM</a:t>
            </a:r>
            <a:endParaRPr lang="vi-VN" dirty="0">
              <a:solidFill>
                <a:schemeClr val="bg1"/>
              </a:solidFill>
            </a:endParaRPr>
          </a:p>
        </p:txBody>
      </p:sp>
      <p:sp>
        <p:nvSpPr>
          <p:cNvPr id="2" name="TextBox 1">
            <a:extLst>
              <a:ext uri="{FF2B5EF4-FFF2-40B4-BE49-F238E27FC236}">
                <a16:creationId xmlns:a16="http://schemas.microsoft.com/office/drawing/2014/main" id="{6A2B5A38-FF9E-4D22-8BE1-5880ADAB30A3}"/>
              </a:ext>
            </a:extLst>
          </p:cNvPr>
          <p:cNvSpPr txBox="1"/>
          <p:nvPr/>
        </p:nvSpPr>
        <p:spPr>
          <a:xfrm>
            <a:off x="117590" y="766199"/>
            <a:ext cx="4149610" cy="523220"/>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 phẩm thực tế: APP</a:t>
            </a:r>
          </a:p>
        </p:txBody>
      </p:sp>
      <p:sp>
        <p:nvSpPr>
          <p:cNvPr id="3" name="Rectangle 2">
            <a:extLst>
              <a:ext uri="{FF2B5EF4-FFF2-40B4-BE49-F238E27FC236}">
                <a16:creationId xmlns:a16="http://schemas.microsoft.com/office/drawing/2014/main" id="{AF5FAFFF-7BC8-45E4-BA36-D84433AB25F7}"/>
              </a:ext>
            </a:extLst>
          </p:cNvPr>
          <p:cNvSpPr>
            <a:spLocks noChangeArrowheads="1"/>
          </p:cNvSpPr>
          <p:nvPr/>
        </p:nvSpPr>
        <p:spPr bwMode="auto">
          <a:xfrm>
            <a:off x="117590" y="1164077"/>
            <a:ext cx="90879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638800" algn="r"/>
              </a:tabLst>
            </a:pPr>
            <a:r>
              <a:rPr kumimoji="0" lang="vi-VN" altLang="en-US" sz="2000" b="1" i="0" u="none" strike="noStrike" cap="none" normalizeH="0" baseline="0">
                <a:ln>
                  <a:noFill/>
                </a:ln>
                <a:solidFill>
                  <a:schemeClr val="tx1"/>
                </a:solidFill>
                <a:effectLst/>
                <a:latin typeface="+mj-lt"/>
                <a:ea typeface="Calibri Light" panose="020F0302020204030204" pitchFamily="34" charset="0"/>
                <a:cs typeface="Times New Roman" panose="02020603050405020304" pitchFamily="18" charset="0"/>
              </a:rPr>
              <a:t>Trang đăng nhập</a:t>
            </a:r>
            <a:endParaRPr kumimoji="0" lang="en-US" altLang="en-US" sz="2000" b="0"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tab pos="5638800" algn="r"/>
              </a:tabLst>
            </a:pPr>
            <a:endParaRPr kumimoji="0" lang="en-US" altLang="en-US" sz="2000" b="0" i="0" u="none" strike="noStrike" cap="none" normalizeH="0" baseline="0">
              <a:ln>
                <a:noFill/>
              </a:ln>
              <a:solidFill>
                <a:schemeClr val="tx1"/>
              </a:solidFill>
              <a:effectLst/>
              <a:latin typeface="+mj-lt"/>
            </a:endParaRPr>
          </a:p>
        </p:txBody>
      </p:sp>
      <p:pic>
        <p:nvPicPr>
          <p:cNvPr id="5121" name="Picture 1">
            <a:extLst>
              <a:ext uri="{FF2B5EF4-FFF2-40B4-BE49-F238E27FC236}">
                <a16:creationId xmlns:a16="http://schemas.microsoft.com/office/drawing/2014/main" id="{20F7AB8D-1366-4A66-B3A9-3E3AE2C6A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89" y="1564518"/>
            <a:ext cx="4043911" cy="22895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0AED2C0-0A46-4775-BD06-159F7B6DB471}"/>
              </a:ext>
            </a:extLst>
          </p:cNvPr>
          <p:cNvSpPr>
            <a:spLocks noChangeArrowheads="1"/>
          </p:cNvSpPr>
          <p:nvPr/>
        </p:nvSpPr>
        <p:spPr bwMode="auto">
          <a:xfrm>
            <a:off x="117590" y="4966069"/>
            <a:ext cx="90879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124" name="Picture 4">
            <a:extLst>
              <a:ext uri="{FF2B5EF4-FFF2-40B4-BE49-F238E27FC236}">
                <a16:creationId xmlns:a16="http://schemas.microsoft.com/office/drawing/2014/main" id="{48E389A4-2728-4F6A-9A86-63BD2C7F8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2300" y="1507648"/>
            <a:ext cx="4438404" cy="24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5ECC9BDE-214A-424F-9905-5CE18296B42B}"/>
              </a:ext>
            </a:extLst>
          </p:cNvPr>
          <p:cNvSpPr txBox="1"/>
          <p:nvPr/>
        </p:nvSpPr>
        <p:spPr>
          <a:xfrm>
            <a:off x="4343277" y="1017304"/>
            <a:ext cx="4616450" cy="504625"/>
          </a:xfrm>
          <a:prstGeom prst="rect">
            <a:avLst/>
          </a:prstGeom>
          <a:noFill/>
        </p:spPr>
        <p:txBody>
          <a:bodyPr wrap="square">
            <a:spAutoFit/>
          </a:bodyPr>
          <a:lstStyle/>
          <a:p>
            <a:pPr marL="0" marR="0" algn="just">
              <a:lnSpc>
                <a:spcPct val="150000"/>
              </a:lnSpc>
              <a:spcBef>
                <a:spcPts val="0"/>
              </a:spcBef>
              <a:spcAft>
                <a:spcPts val="0"/>
              </a:spcAft>
              <a:tabLst>
                <a:tab pos="5638800" algn="r"/>
              </a:tabLst>
            </a:pPr>
            <a:r>
              <a:rPr lang="en-US" sz="2000" b="1">
                <a:effectLst/>
                <a:latin typeface="Times New Roman" panose="02020603050405020304" pitchFamily="18" charset="0"/>
                <a:ea typeface="Calibri Light" panose="020F0302020204030204" pitchFamily="34" charset="0"/>
              </a:rPr>
              <a:t>Nếu tài khoản chưa đăng ký</a:t>
            </a:r>
            <a:endParaRPr lang="en-US" sz="2000" b="1">
              <a:effectLst/>
              <a:latin typeface="Calibri" panose="020F0502020204030204" pitchFamily="34" charset="0"/>
              <a:ea typeface="Calibri Light" panose="020F0302020204030204" pitchFamily="34" charset="0"/>
            </a:endParaRPr>
          </a:p>
        </p:txBody>
      </p:sp>
    </p:spTree>
    <p:extLst>
      <p:ext uri="{BB962C8B-B14F-4D97-AF65-F5344CB8AC3E}">
        <p14:creationId xmlns:p14="http://schemas.microsoft.com/office/powerpoint/2010/main" val="3286418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20" name="Google Shape;341;p23">
            <a:extLst>
              <a:ext uri="{FF2B5EF4-FFF2-40B4-BE49-F238E27FC236}">
                <a16:creationId xmlns:a16="http://schemas.microsoft.com/office/drawing/2014/main" id="{E2D7E176-5DDA-40BA-B71B-E8483AD9DEAB}"/>
              </a:ext>
            </a:extLst>
          </p:cNvPr>
          <p:cNvSpPr txBox="1">
            <a:spLocks/>
          </p:cNvSpPr>
          <p:nvPr/>
        </p:nvSpPr>
        <p:spPr>
          <a:xfrm>
            <a:off x="117590" y="-1"/>
            <a:ext cx="5258400" cy="7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solidFill>
                  <a:schemeClr val="bg1"/>
                </a:solidFill>
              </a:rPr>
              <a:t>THÀNH PHẨM</a:t>
            </a:r>
            <a:endParaRPr lang="vi-VN" dirty="0">
              <a:solidFill>
                <a:schemeClr val="bg1"/>
              </a:solidFill>
            </a:endParaRPr>
          </a:p>
        </p:txBody>
      </p:sp>
      <p:sp>
        <p:nvSpPr>
          <p:cNvPr id="2" name="TextBox 1">
            <a:extLst>
              <a:ext uri="{FF2B5EF4-FFF2-40B4-BE49-F238E27FC236}">
                <a16:creationId xmlns:a16="http://schemas.microsoft.com/office/drawing/2014/main" id="{6A2B5A38-FF9E-4D22-8BE1-5880ADAB30A3}"/>
              </a:ext>
            </a:extLst>
          </p:cNvPr>
          <p:cNvSpPr txBox="1"/>
          <p:nvPr/>
        </p:nvSpPr>
        <p:spPr>
          <a:xfrm>
            <a:off x="117590" y="766199"/>
            <a:ext cx="4149610" cy="523220"/>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 phẩm thực tế: APP</a:t>
            </a:r>
          </a:p>
        </p:txBody>
      </p:sp>
      <p:sp>
        <p:nvSpPr>
          <p:cNvPr id="3" name="Rectangle 2">
            <a:extLst>
              <a:ext uri="{FF2B5EF4-FFF2-40B4-BE49-F238E27FC236}">
                <a16:creationId xmlns:a16="http://schemas.microsoft.com/office/drawing/2014/main" id="{AF5FAFFF-7BC8-45E4-BA36-D84433AB25F7}"/>
              </a:ext>
            </a:extLst>
          </p:cNvPr>
          <p:cNvSpPr>
            <a:spLocks noChangeArrowheads="1"/>
          </p:cNvSpPr>
          <p:nvPr/>
        </p:nvSpPr>
        <p:spPr bwMode="auto">
          <a:xfrm>
            <a:off x="28001" y="1051075"/>
            <a:ext cx="9087998"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algn="just">
              <a:lnSpc>
                <a:spcPct val="150000"/>
              </a:lnSpc>
              <a:spcBef>
                <a:spcPts val="0"/>
              </a:spcBef>
              <a:spcAft>
                <a:spcPts val="0"/>
              </a:spcAft>
              <a:tabLst>
                <a:tab pos="5638800" algn="r"/>
              </a:tabLst>
            </a:pPr>
            <a:r>
              <a:rPr lang="en-US" sz="2000">
                <a:effectLst/>
                <a:latin typeface="Times New Roman" panose="02020603050405020304" pitchFamily="18" charset="0"/>
                <a:ea typeface="Calibri Light" panose="020F0302020204030204" pitchFamily="34" charset="0"/>
              </a:rPr>
              <a:t>Sau khi đăng ký xong thì đăng nhập vào broker</a:t>
            </a:r>
            <a:endParaRPr lang="en-US" sz="2000">
              <a:effectLst/>
              <a:latin typeface="Calibri" panose="020F0502020204030204" pitchFamily="34" charset="0"/>
              <a:ea typeface="Calibri Light" panose="020F0302020204030204" pitchFamily="34" charset="0"/>
            </a:endParaRPr>
          </a:p>
        </p:txBody>
      </p:sp>
      <p:sp>
        <p:nvSpPr>
          <p:cNvPr id="4" name="Rectangle 3">
            <a:extLst>
              <a:ext uri="{FF2B5EF4-FFF2-40B4-BE49-F238E27FC236}">
                <a16:creationId xmlns:a16="http://schemas.microsoft.com/office/drawing/2014/main" id="{B0AED2C0-0A46-4775-BD06-159F7B6DB471}"/>
              </a:ext>
            </a:extLst>
          </p:cNvPr>
          <p:cNvSpPr>
            <a:spLocks noChangeArrowheads="1"/>
          </p:cNvSpPr>
          <p:nvPr/>
        </p:nvSpPr>
        <p:spPr bwMode="auto">
          <a:xfrm>
            <a:off x="117590" y="4966069"/>
            <a:ext cx="90879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146" name="Picture 2">
            <a:extLst>
              <a:ext uri="{FF2B5EF4-FFF2-40B4-BE49-F238E27FC236}">
                <a16:creationId xmlns:a16="http://schemas.microsoft.com/office/drawing/2014/main" id="{972C98E7-6BF2-4E9F-8DEF-BC03B806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17" y="1532399"/>
            <a:ext cx="4305783" cy="23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787FE7E6-56E0-4B63-9F43-6E01A9CCD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099" y="1532399"/>
            <a:ext cx="4177800" cy="232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CB95FAC5-5BA1-4685-A4D7-83EDD5CE3EE7}"/>
              </a:ext>
            </a:extLst>
          </p:cNvPr>
          <p:cNvSpPr>
            <a:spLocks noChangeArrowheads="1"/>
          </p:cNvSpPr>
          <p:nvPr/>
        </p:nvSpPr>
        <p:spPr bwMode="auto">
          <a:xfrm>
            <a:off x="5126395" y="1051075"/>
            <a:ext cx="9087998"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algn="just">
              <a:lnSpc>
                <a:spcPct val="150000"/>
              </a:lnSpc>
              <a:spcBef>
                <a:spcPts val="0"/>
              </a:spcBef>
              <a:spcAft>
                <a:spcPts val="0"/>
              </a:spcAft>
              <a:tabLst>
                <a:tab pos="5638800" algn="r"/>
              </a:tabLst>
            </a:pPr>
            <a:r>
              <a:rPr lang="en-US" sz="2000">
                <a:effectLst/>
                <a:latin typeface="Times New Roman" panose="02020603050405020304" pitchFamily="18" charset="0"/>
                <a:ea typeface="Calibri Light" panose="020F0302020204030204" pitchFamily="34" charset="0"/>
              </a:rPr>
              <a:t>Trang chủ</a:t>
            </a:r>
            <a:endParaRPr lang="en-US" sz="2000">
              <a:effectLst/>
              <a:latin typeface="Calibri" panose="020F0502020204030204" pitchFamily="34" charset="0"/>
              <a:ea typeface="Calibri Light" panose="020F0302020204030204" pitchFamily="34" charset="0"/>
            </a:endParaRPr>
          </a:p>
        </p:txBody>
      </p:sp>
    </p:spTree>
    <p:extLst>
      <p:ext uri="{BB962C8B-B14F-4D97-AF65-F5344CB8AC3E}">
        <p14:creationId xmlns:p14="http://schemas.microsoft.com/office/powerpoint/2010/main" val="4068647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20" name="Google Shape;341;p23">
            <a:extLst>
              <a:ext uri="{FF2B5EF4-FFF2-40B4-BE49-F238E27FC236}">
                <a16:creationId xmlns:a16="http://schemas.microsoft.com/office/drawing/2014/main" id="{E2D7E176-5DDA-40BA-B71B-E8483AD9DEAB}"/>
              </a:ext>
            </a:extLst>
          </p:cNvPr>
          <p:cNvSpPr txBox="1">
            <a:spLocks/>
          </p:cNvSpPr>
          <p:nvPr/>
        </p:nvSpPr>
        <p:spPr>
          <a:xfrm>
            <a:off x="117590" y="-1"/>
            <a:ext cx="5258400" cy="7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solidFill>
                  <a:schemeClr val="bg1"/>
                </a:solidFill>
              </a:rPr>
              <a:t>THÀNH PHẨM</a:t>
            </a:r>
            <a:endParaRPr lang="vi-VN" dirty="0">
              <a:solidFill>
                <a:schemeClr val="bg1"/>
              </a:solidFill>
            </a:endParaRPr>
          </a:p>
        </p:txBody>
      </p:sp>
      <p:sp>
        <p:nvSpPr>
          <p:cNvPr id="2" name="TextBox 1">
            <a:extLst>
              <a:ext uri="{FF2B5EF4-FFF2-40B4-BE49-F238E27FC236}">
                <a16:creationId xmlns:a16="http://schemas.microsoft.com/office/drawing/2014/main" id="{6A2B5A38-FF9E-4D22-8BE1-5880ADAB30A3}"/>
              </a:ext>
            </a:extLst>
          </p:cNvPr>
          <p:cNvSpPr txBox="1"/>
          <p:nvPr/>
        </p:nvSpPr>
        <p:spPr>
          <a:xfrm>
            <a:off x="117590" y="766199"/>
            <a:ext cx="4149610" cy="523220"/>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 phẩm thực tế: APP</a:t>
            </a:r>
          </a:p>
        </p:txBody>
      </p:sp>
      <p:sp>
        <p:nvSpPr>
          <p:cNvPr id="3" name="Rectangle 2">
            <a:extLst>
              <a:ext uri="{FF2B5EF4-FFF2-40B4-BE49-F238E27FC236}">
                <a16:creationId xmlns:a16="http://schemas.microsoft.com/office/drawing/2014/main" id="{AF5FAFFF-7BC8-45E4-BA36-D84433AB25F7}"/>
              </a:ext>
            </a:extLst>
          </p:cNvPr>
          <p:cNvSpPr>
            <a:spLocks noChangeArrowheads="1"/>
          </p:cNvSpPr>
          <p:nvPr/>
        </p:nvSpPr>
        <p:spPr bwMode="auto">
          <a:xfrm>
            <a:off x="28001" y="1051075"/>
            <a:ext cx="9087998"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algn="just">
              <a:lnSpc>
                <a:spcPct val="150000"/>
              </a:lnSpc>
              <a:spcBef>
                <a:spcPts val="0"/>
              </a:spcBef>
              <a:spcAft>
                <a:spcPts val="0"/>
              </a:spcAft>
              <a:tabLst>
                <a:tab pos="5638800" algn="r"/>
              </a:tabLst>
            </a:pPr>
            <a:r>
              <a:rPr lang="en-US" sz="2000">
                <a:effectLst/>
                <a:latin typeface="Times New Roman" panose="02020603050405020304" pitchFamily="18" charset="0"/>
                <a:ea typeface="Calibri Light" panose="020F0302020204030204" pitchFamily="34" charset="0"/>
              </a:rPr>
              <a:t>   Trang chủ</a:t>
            </a:r>
            <a:endParaRPr lang="en-US" sz="2000">
              <a:effectLst/>
              <a:latin typeface="Calibri" panose="020F0502020204030204" pitchFamily="34" charset="0"/>
              <a:ea typeface="Calibri Light" panose="020F0302020204030204" pitchFamily="34" charset="0"/>
            </a:endParaRPr>
          </a:p>
        </p:txBody>
      </p:sp>
      <p:sp>
        <p:nvSpPr>
          <p:cNvPr id="4" name="Rectangle 3">
            <a:extLst>
              <a:ext uri="{FF2B5EF4-FFF2-40B4-BE49-F238E27FC236}">
                <a16:creationId xmlns:a16="http://schemas.microsoft.com/office/drawing/2014/main" id="{B0AED2C0-0A46-4775-BD06-159F7B6DB471}"/>
              </a:ext>
            </a:extLst>
          </p:cNvPr>
          <p:cNvSpPr>
            <a:spLocks noChangeArrowheads="1"/>
          </p:cNvSpPr>
          <p:nvPr/>
        </p:nvSpPr>
        <p:spPr bwMode="auto">
          <a:xfrm>
            <a:off x="117590" y="4966069"/>
            <a:ext cx="90879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12">
            <a:extLst>
              <a:ext uri="{FF2B5EF4-FFF2-40B4-BE49-F238E27FC236}">
                <a16:creationId xmlns:a16="http://schemas.microsoft.com/office/drawing/2014/main" id="{CB95FAC5-5BA1-4685-A4D7-83EDD5CE3EE7}"/>
              </a:ext>
            </a:extLst>
          </p:cNvPr>
          <p:cNvSpPr>
            <a:spLocks noChangeArrowheads="1"/>
          </p:cNvSpPr>
          <p:nvPr/>
        </p:nvSpPr>
        <p:spPr bwMode="auto">
          <a:xfrm>
            <a:off x="5126395" y="1051075"/>
            <a:ext cx="9087998"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algn="just">
              <a:lnSpc>
                <a:spcPct val="150000"/>
              </a:lnSpc>
              <a:spcBef>
                <a:spcPts val="0"/>
              </a:spcBef>
              <a:spcAft>
                <a:spcPts val="0"/>
              </a:spcAft>
              <a:tabLst>
                <a:tab pos="5638800" algn="r"/>
              </a:tabLst>
            </a:pPr>
            <a:r>
              <a:rPr lang="en-US" sz="2000">
                <a:effectLst/>
                <a:latin typeface="Times New Roman" panose="02020603050405020304" pitchFamily="18" charset="0"/>
                <a:ea typeface="Calibri Light" panose="020F0302020204030204" pitchFamily="34" charset="0"/>
              </a:rPr>
              <a:t>Trang chủ</a:t>
            </a:r>
            <a:endParaRPr lang="en-US" sz="2000">
              <a:effectLst/>
              <a:latin typeface="Calibri" panose="020F0502020204030204" pitchFamily="34" charset="0"/>
              <a:ea typeface="Calibri Light" panose="020F0302020204030204" pitchFamily="34" charset="0"/>
            </a:endParaRPr>
          </a:p>
        </p:txBody>
      </p:sp>
      <p:pic>
        <p:nvPicPr>
          <p:cNvPr id="7170" name="Picture 2">
            <a:extLst>
              <a:ext uri="{FF2B5EF4-FFF2-40B4-BE49-F238E27FC236}">
                <a16:creationId xmlns:a16="http://schemas.microsoft.com/office/drawing/2014/main" id="{A78F5BF3-B672-4B8F-B8B4-5B253D1D1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89" y="1555700"/>
            <a:ext cx="4134723" cy="232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a:extLst>
              <a:ext uri="{FF2B5EF4-FFF2-40B4-BE49-F238E27FC236}">
                <a16:creationId xmlns:a16="http://schemas.microsoft.com/office/drawing/2014/main" id="{EEFEB0FB-7EC7-4153-AA73-D3A1C3217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090" y="1508786"/>
            <a:ext cx="4301468" cy="242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23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20" name="Google Shape;341;p23">
            <a:extLst>
              <a:ext uri="{FF2B5EF4-FFF2-40B4-BE49-F238E27FC236}">
                <a16:creationId xmlns:a16="http://schemas.microsoft.com/office/drawing/2014/main" id="{E2D7E176-5DDA-40BA-B71B-E8483AD9DEAB}"/>
              </a:ext>
            </a:extLst>
          </p:cNvPr>
          <p:cNvSpPr txBox="1">
            <a:spLocks/>
          </p:cNvSpPr>
          <p:nvPr/>
        </p:nvSpPr>
        <p:spPr>
          <a:xfrm>
            <a:off x="117590" y="-1"/>
            <a:ext cx="5258400" cy="7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solidFill>
                  <a:schemeClr val="bg1"/>
                </a:solidFill>
              </a:rPr>
              <a:t>THÀNH PHẨM</a:t>
            </a:r>
            <a:endParaRPr lang="vi-VN" dirty="0">
              <a:solidFill>
                <a:schemeClr val="bg1"/>
              </a:solidFill>
            </a:endParaRPr>
          </a:p>
        </p:txBody>
      </p:sp>
      <p:sp>
        <p:nvSpPr>
          <p:cNvPr id="2" name="TextBox 1">
            <a:extLst>
              <a:ext uri="{FF2B5EF4-FFF2-40B4-BE49-F238E27FC236}">
                <a16:creationId xmlns:a16="http://schemas.microsoft.com/office/drawing/2014/main" id="{6A2B5A38-FF9E-4D22-8BE1-5880ADAB30A3}"/>
              </a:ext>
            </a:extLst>
          </p:cNvPr>
          <p:cNvSpPr txBox="1"/>
          <p:nvPr/>
        </p:nvSpPr>
        <p:spPr>
          <a:xfrm>
            <a:off x="117590" y="766199"/>
            <a:ext cx="4149610" cy="523220"/>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 phẩm thực tế: APP</a:t>
            </a:r>
          </a:p>
        </p:txBody>
      </p:sp>
      <p:sp>
        <p:nvSpPr>
          <p:cNvPr id="3" name="Rectangle 2">
            <a:extLst>
              <a:ext uri="{FF2B5EF4-FFF2-40B4-BE49-F238E27FC236}">
                <a16:creationId xmlns:a16="http://schemas.microsoft.com/office/drawing/2014/main" id="{AF5FAFFF-7BC8-45E4-BA36-D84433AB25F7}"/>
              </a:ext>
            </a:extLst>
          </p:cNvPr>
          <p:cNvSpPr>
            <a:spLocks noChangeArrowheads="1"/>
          </p:cNvSpPr>
          <p:nvPr/>
        </p:nvSpPr>
        <p:spPr bwMode="auto">
          <a:xfrm>
            <a:off x="28001" y="1051075"/>
            <a:ext cx="9087998"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algn="just">
              <a:lnSpc>
                <a:spcPct val="150000"/>
              </a:lnSpc>
              <a:spcBef>
                <a:spcPts val="0"/>
              </a:spcBef>
              <a:spcAft>
                <a:spcPts val="0"/>
              </a:spcAft>
              <a:tabLst>
                <a:tab pos="5638800" algn="r"/>
              </a:tabLst>
            </a:pPr>
            <a:r>
              <a:rPr lang="en-US" sz="2000">
                <a:effectLst/>
                <a:latin typeface="Times New Roman" panose="02020603050405020304" pitchFamily="18" charset="0"/>
                <a:ea typeface="Calibri Light" panose="020F0302020204030204" pitchFamily="34" charset="0"/>
              </a:rPr>
              <a:t>   Trang chủ</a:t>
            </a:r>
            <a:endParaRPr lang="en-US" sz="2000">
              <a:effectLst/>
              <a:latin typeface="Calibri" panose="020F0502020204030204" pitchFamily="34" charset="0"/>
              <a:ea typeface="Calibri Light" panose="020F0302020204030204" pitchFamily="34" charset="0"/>
            </a:endParaRPr>
          </a:p>
        </p:txBody>
      </p:sp>
      <p:sp>
        <p:nvSpPr>
          <p:cNvPr id="4" name="Rectangle 3">
            <a:extLst>
              <a:ext uri="{FF2B5EF4-FFF2-40B4-BE49-F238E27FC236}">
                <a16:creationId xmlns:a16="http://schemas.microsoft.com/office/drawing/2014/main" id="{B0AED2C0-0A46-4775-BD06-159F7B6DB471}"/>
              </a:ext>
            </a:extLst>
          </p:cNvPr>
          <p:cNvSpPr>
            <a:spLocks noChangeArrowheads="1"/>
          </p:cNvSpPr>
          <p:nvPr/>
        </p:nvSpPr>
        <p:spPr bwMode="auto">
          <a:xfrm>
            <a:off x="117590" y="4966069"/>
            <a:ext cx="90879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12">
            <a:extLst>
              <a:ext uri="{FF2B5EF4-FFF2-40B4-BE49-F238E27FC236}">
                <a16:creationId xmlns:a16="http://schemas.microsoft.com/office/drawing/2014/main" id="{CB95FAC5-5BA1-4685-A4D7-83EDD5CE3EE7}"/>
              </a:ext>
            </a:extLst>
          </p:cNvPr>
          <p:cNvSpPr>
            <a:spLocks noChangeArrowheads="1"/>
          </p:cNvSpPr>
          <p:nvPr/>
        </p:nvSpPr>
        <p:spPr bwMode="auto">
          <a:xfrm>
            <a:off x="5126395" y="1051075"/>
            <a:ext cx="9087998"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algn="just">
              <a:lnSpc>
                <a:spcPct val="150000"/>
              </a:lnSpc>
              <a:spcBef>
                <a:spcPts val="0"/>
              </a:spcBef>
              <a:spcAft>
                <a:spcPts val="0"/>
              </a:spcAft>
              <a:tabLst>
                <a:tab pos="5638800" algn="r"/>
              </a:tabLst>
            </a:pPr>
            <a:r>
              <a:rPr lang="en-US" sz="2000">
                <a:effectLst/>
                <a:latin typeface="Times New Roman" panose="02020603050405020304" pitchFamily="18" charset="0"/>
                <a:ea typeface="Calibri Light" panose="020F0302020204030204" pitchFamily="34" charset="0"/>
              </a:rPr>
              <a:t>Trang chủ</a:t>
            </a:r>
            <a:endParaRPr lang="en-US" sz="2000">
              <a:effectLst/>
              <a:latin typeface="Calibri" panose="020F0502020204030204" pitchFamily="34" charset="0"/>
              <a:ea typeface="Calibri Light" panose="020F0302020204030204" pitchFamily="34" charset="0"/>
            </a:endParaRPr>
          </a:p>
        </p:txBody>
      </p:sp>
      <p:pic>
        <p:nvPicPr>
          <p:cNvPr id="8194" name="Picture 2">
            <a:extLst>
              <a:ext uri="{FF2B5EF4-FFF2-40B4-BE49-F238E27FC236}">
                <a16:creationId xmlns:a16="http://schemas.microsoft.com/office/drawing/2014/main" id="{818199BC-D7BB-456C-929F-1DEEAFACB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3" y="1507836"/>
            <a:ext cx="4561845"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2C74FF1D-742C-45A3-88C1-4DC5E9961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0906" y="1509200"/>
            <a:ext cx="4314493" cy="242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383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20" name="Google Shape;341;p23">
            <a:extLst>
              <a:ext uri="{FF2B5EF4-FFF2-40B4-BE49-F238E27FC236}">
                <a16:creationId xmlns:a16="http://schemas.microsoft.com/office/drawing/2014/main" id="{E2D7E176-5DDA-40BA-B71B-E8483AD9DEAB}"/>
              </a:ext>
            </a:extLst>
          </p:cNvPr>
          <p:cNvSpPr txBox="1">
            <a:spLocks/>
          </p:cNvSpPr>
          <p:nvPr/>
        </p:nvSpPr>
        <p:spPr>
          <a:xfrm>
            <a:off x="117590" y="-1"/>
            <a:ext cx="5258400" cy="7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solidFill>
                  <a:schemeClr val="bg1"/>
                </a:solidFill>
              </a:rPr>
              <a:t>THÀNH PHẨM</a:t>
            </a:r>
            <a:endParaRPr lang="vi-VN" dirty="0">
              <a:solidFill>
                <a:schemeClr val="bg1"/>
              </a:solidFill>
            </a:endParaRPr>
          </a:p>
        </p:txBody>
      </p:sp>
      <p:sp>
        <p:nvSpPr>
          <p:cNvPr id="2" name="TextBox 1">
            <a:extLst>
              <a:ext uri="{FF2B5EF4-FFF2-40B4-BE49-F238E27FC236}">
                <a16:creationId xmlns:a16="http://schemas.microsoft.com/office/drawing/2014/main" id="{6A2B5A38-FF9E-4D22-8BE1-5880ADAB30A3}"/>
              </a:ext>
            </a:extLst>
          </p:cNvPr>
          <p:cNvSpPr txBox="1"/>
          <p:nvPr/>
        </p:nvSpPr>
        <p:spPr>
          <a:xfrm>
            <a:off x="117590" y="766199"/>
            <a:ext cx="4149610" cy="523220"/>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 phẩm thực tế: APP</a:t>
            </a:r>
          </a:p>
        </p:txBody>
      </p:sp>
      <p:sp>
        <p:nvSpPr>
          <p:cNvPr id="3" name="Rectangle 2">
            <a:extLst>
              <a:ext uri="{FF2B5EF4-FFF2-40B4-BE49-F238E27FC236}">
                <a16:creationId xmlns:a16="http://schemas.microsoft.com/office/drawing/2014/main" id="{AF5FAFFF-7BC8-45E4-BA36-D84433AB25F7}"/>
              </a:ext>
            </a:extLst>
          </p:cNvPr>
          <p:cNvSpPr>
            <a:spLocks noChangeArrowheads="1"/>
          </p:cNvSpPr>
          <p:nvPr/>
        </p:nvSpPr>
        <p:spPr bwMode="auto">
          <a:xfrm>
            <a:off x="28001" y="1051075"/>
            <a:ext cx="9087998"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algn="just">
              <a:lnSpc>
                <a:spcPct val="150000"/>
              </a:lnSpc>
              <a:spcBef>
                <a:spcPts val="0"/>
              </a:spcBef>
              <a:spcAft>
                <a:spcPts val="0"/>
              </a:spcAft>
              <a:tabLst>
                <a:tab pos="5638800" algn="r"/>
              </a:tabLst>
            </a:pPr>
            <a:r>
              <a:rPr lang="en-US" sz="2000">
                <a:effectLst/>
                <a:latin typeface="Times New Roman" panose="02020603050405020304" pitchFamily="18" charset="0"/>
                <a:ea typeface="Calibri Light" panose="020F0302020204030204" pitchFamily="34" charset="0"/>
              </a:rPr>
              <a:t>   Trang chủ</a:t>
            </a:r>
            <a:endParaRPr lang="en-US" sz="2000">
              <a:effectLst/>
              <a:latin typeface="Calibri" panose="020F0502020204030204" pitchFamily="34" charset="0"/>
              <a:ea typeface="Calibri Light" panose="020F0302020204030204" pitchFamily="34" charset="0"/>
            </a:endParaRPr>
          </a:p>
        </p:txBody>
      </p:sp>
      <p:sp>
        <p:nvSpPr>
          <p:cNvPr id="4" name="Rectangle 3">
            <a:extLst>
              <a:ext uri="{FF2B5EF4-FFF2-40B4-BE49-F238E27FC236}">
                <a16:creationId xmlns:a16="http://schemas.microsoft.com/office/drawing/2014/main" id="{B0AED2C0-0A46-4775-BD06-159F7B6DB471}"/>
              </a:ext>
            </a:extLst>
          </p:cNvPr>
          <p:cNvSpPr>
            <a:spLocks noChangeArrowheads="1"/>
          </p:cNvSpPr>
          <p:nvPr/>
        </p:nvSpPr>
        <p:spPr bwMode="auto">
          <a:xfrm>
            <a:off x="117590" y="4966069"/>
            <a:ext cx="90879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12">
            <a:extLst>
              <a:ext uri="{FF2B5EF4-FFF2-40B4-BE49-F238E27FC236}">
                <a16:creationId xmlns:a16="http://schemas.microsoft.com/office/drawing/2014/main" id="{CB95FAC5-5BA1-4685-A4D7-83EDD5CE3EE7}"/>
              </a:ext>
            </a:extLst>
          </p:cNvPr>
          <p:cNvSpPr>
            <a:spLocks noChangeArrowheads="1"/>
          </p:cNvSpPr>
          <p:nvPr/>
        </p:nvSpPr>
        <p:spPr bwMode="auto">
          <a:xfrm>
            <a:off x="5126395" y="1051075"/>
            <a:ext cx="9087998"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algn="just">
              <a:lnSpc>
                <a:spcPct val="150000"/>
              </a:lnSpc>
              <a:spcBef>
                <a:spcPts val="0"/>
              </a:spcBef>
              <a:spcAft>
                <a:spcPts val="0"/>
              </a:spcAft>
              <a:tabLst>
                <a:tab pos="5638800" algn="r"/>
              </a:tabLst>
            </a:pPr>
            <a:r>
              <a:rPr lang="en-US" sz="2000">
                <a:effectLst/>
                <a:latin typeface="Times New Roman" panose="02020603050405020304" pitchFamily="18" charset="0"/>
                <a:ea typeface="Calibri Light" panose="020F0302020204030204" pitchFamily="34" charset="0"/>
              </a:rPr>
              <a:t>Trang chủ</a:t>
            </a:r>
            <a:endParaRPr lang="en-US" sz="2000">
              <a:effectLst/>
              <a:latin typeface="Calibri" panose="020F0502020204030204" pitchFamily="34" charset="0"/>
              <a:ea typeface="Calibri Light" panose="020F0302020204030204" pitchFamily="34" charset="0"/>
            </a:endParaRPr>
          </a:p>
        </p:txBody>
      </p:sp>
      <p:pic>
        <p:nvPicPr>
          <p:cNvPr id="9218" name="Picture 2">
            <a:extLst>
              <a:ext uri="{FF2B5EF4-FFF2-40B4-BE49-F238E27FC236}">
                <a16:creationId xmlns:a16="http://schemas.microsoft.com/office/drawing/2014/main" id="{01D11A2B-F924-468A-984F-21C8C0B8C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99" y="1589918"/>
            <a:ext cx="4144310"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a:extLst>
              <a:ext uri="{FF2B5EF4-FFF2-40B4-BE49-F238E27FC236}">
                <a16:creationId xmlns:a16="http://schemas.microsoft.com/office/drawing/2014/main" id="{0F2DB965-4F39-441C-980F-DB166C1A1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589" y="1569669"/>
            <a:ext cx="4302296"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770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20" name="Google Shape;341;p23">
            <a:extLst>
              <a:ext uri="{FF2B5EF4-FFF2-40B4-BE49-F238E27FC236}">
                <a16:creationId xmlns:a16="http://schemas.microsoft.com/office/drawing/2014/main" id="{E2D7E176-5DDA-40BA-B71B-E8483AD9DEAB}"/>
              </a:ext>
            </a:extLst>
          </p:cNvPr>
          <p:cNvSpPr txBox="1">
            <a:spLocks/>
          </p:cNvSpPr>
          <p:nvPr/>
        </p:nvSpPr>
        <p:spPr>
          <a:xfrm>
            <a:off x="117590" y="-1"/>
            <a:ext cx="5258400" cy="7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solidFill>
                  <a:schemeClr val="bg1"/>
                </a:solidFill>
              </a:rPr>
              <a:t>THÀNH PHẨM</a:t>
            </a:r>
            <a:endParaRPr lang="vi-VN" dirty="0">
              <a:solidFill>
                <a:schemeClr val="bg1"/>
              </a:solidFill>
            </a:endParaRPr>
          </a:p>
        </p:txBody>
      </p:sp>
      <p:sp>
        <p:nvSpPr>
          <p:cNvPr id="2" name="TextBox 1">
            <a:extLst>
              <a:ext uri="{FF2B5EF4-FFF2-40B4-BE49-F238E27FC236}">
                <a16:creationId xmlns:a16="http://schemas.microsoft.com/office/drawing/2014/main" id="{6A2B5A38-FF9E-4D22-8BE1-5880ADAB30A3}"/>
              </a:ext>
            </a:extLst>
          </p:cNvPr>
          <p:cNvSpPr txBox="1"/>
          <p:nvPr/>
        </p:nvSpPr>
        <p:spPr>
          <a:xfrm>
            <a:off x="117590" y="766199"/>
            <a:ext cx="4149610" cy="523220"/>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 phẩm thực tế: APP</a:t>
            </a:r>
          </a:p>
        </p:txBody>
      </p:sp>
      <p:sp>
        <p:nvSpPr>
          <p:cNvPr id="4" name="Rectangle 3">
            <a:extLst>
              <a:ext uri="{FF2B5EF4-FFF2-40B4-BE49-F238E27FC236}">
                <a16:creationId xmlns:a16="http://schemas.microsoft.com/office/drawing/2014/main" id="{B0AED2C0-0A46-4775-BD06-159F7B6DB471}"/>
              </a:ext>
            </a:extLst>
          </p:cNvPr>
          <p:cNvSpPr>
            <a:spLocks noChangeArrowheads="1"/>
          </p:cNvSpPr>
          <p:nvPr/>
        </p:nvSpPr>
        <p:spPr bwMode="auto">
          <a:xfrm>
            <a:off x="117590" y="4966069"/>
            <a:ext cx="90879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12">
            <a:extLst>
              <a:ext uri="{FF2B5EF4-FFF2-40B4-BE49-F238E27FC236}">
                <a16:creationId xmlns:a16="http://schemas.microsoft.com/office/drawing/2014/main" id="{CB95FAC5-5BA1-4685-A4D7-83EDD5CE3EE7}"/>
              </a:ext>
            </a:extLst>
          </p:cNvPr>
          <p:cNvSpPr>
            <a:spLocks noChangeArrowheads="1"/>
          </p:cNvSpPr>
          <p:nvPr/>
        </p:nvSpPr>
        <p:spPr bwMode="auto">
          <a:xfrm>
            <a:off x="3335695" y="1280086"/>
            <a:ext cx="9087998" cy="50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388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6388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6388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6388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6388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6388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6388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6388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638800" algn="r"/>
              </a:tabLst>
              <a:defRPr>
                <a:solidFill>
                  <a:schemeClr val="tx1"/>
                </a:solidFill>
                <a:latin typeface="Arial" panose="020B0604020202020204" pitchFamily="34" charset="0"/>
              </a:defRPr>
            </a:lvl9pPr>
          </a:lstStyle>
          <a:p>
            <a:pPr marL="0" marR="0" algn="just">
              <a:lnSpc>
                <a:spcPct val="150000"/>
              </a:lnSpc>
              <a:spcBef>
                <a:spcPts val="0"/>
              </a:spcBef>
              <a:spcAft>
                <a:spcPts val="0"/>
              </a:spcAft>
              <a:tabLst>
                <a:tab pos="5638800" algn="r"/>
              </a:tabLst>
            </a:pPr>
            <a:r>
              <a:rPr lang="en-US" sz="2000">
                <a:effectLst/>
                <a:latin typeface="Times New Roman" panose="02020603050405020304" pitchFamily="18" charset="0"/>
                <a:ea typeface="Calibri Light" panose="020F0302020204030204" pitchFamily="34" charset="0"/>
              </a:rPr>
              <a:t>Cảnh báo</a:t>
            </a:r>
            <a:endParaRPr lang="en-US" sz="2000">
              <a:effectLst/>
              <a:latin typeface="Calibri" panose="020F0502020204030204" pitchFamily="34" charset="0"/>
              <a:ea typeface="Calibri Light" panose="020F0302020204030204" pitchFamily="34" charset="0"/>
            </a:endParaRPr>
          </a:p>
        </p:txBody>
      </p:sp>
      <p:pic>
        <p:nvPicPr>
          <p:cNvPr id="10242" name="Picture 2">
            <a:extLst>
              <a:ext uri="{FF2B5EF4-FFF2-40B4-BE49-F238E27FC236}">
                <a16:creationId xmlns:a16="http://schemas.microsoft.com/office/drawing/2014/main" id="{05388922-1843-4584-8F8E-16D5DD893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864405"/>
            <a:ext cx="57277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790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6" name="Picture 5">
            <a:extLst>
              <a:ext uri="{FF2B5EF4-FFF2-40B4-BE49-F238E27FC236}">
                <a16:creationId xmlns:a16="http://schemas.microsoft.com/office/drawing/2014/main" id="{65CBB24F-DC11-465D-97D7-EEF6798EE3E5}"/>
              </a:ext>
            </a:extLst>
          </p:cNvPr>
          <p:cNvPicPr>
            <a:picLocks noChangeAspect="1"/>
          </p:cNvPicPr>
          <p:nvPr/>
        </p:nvPicPr>
        <p:blipFill>
          <a:blip r:embed="rId3"/>
          <a:stretch>
            <a:fillRect/>
          </a:stretch>
        </p:blipFill>
        <p:spPr>
          <a:xfrm>
            <a:off x="2146432" y="1679796"/>
            <a:ext cx="5471567" cy="2947114"/>
          </a:xfrm>
          <a:prstGeom prst="rect">
            <a:avLst/>
          </a:prstGeom>
        </p:spPr>
      </p:pic>
      <p:pic>
        <p:nvPicPr>
          <p:cNvPr id="10" name="Picture 9">
            <a:extLst>
              <a:ext uri="{FF2B5EF4-FFF2-40B4-BE49-F238E27FC236}">
                <a16:creationId xmlns:a16="http://schemas.microsoft.com/office/drawing/2014/main" id="{0FBD6D33-4620-479A-84E6-9215D979B31F}"/>
              </a:ext>
            </a:extLst>
          </p:cNvPr>
          <p:cNvPicPr>
            <a:picLocks noChangeAspect="1"/>
          </p:cNvPicPr>
          <p:nvPr/>
        </p:nvPicPr>
        <p:blipFill>
          <a:blip r:embed="rId4"/>
          <a:stretch>
            <a:fillRect/>
          </a:stretch>
        </p:blipFill>
        <p:spPr>
          <a:xfrm>
            <a:off x="2258332" y="1735580"/>
            <a:ext cx="5359667" cy="2900920"/>
          </a:xfrm>
          <a:prstGeom prst="rect">
            <a:avLst/>
          </a:prstGeom>
        </p:spPr>
      </p:pic>
      <p:sp>
        <p:nvSpPr>
          <p:cNvPr id="189" name="Google Shape;189;p12"/>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rPr>
            </a:br>
            <a:r>
              <a:rPr lang="en-US" sz="1600">
                <a:latin typeface="Times New Roman" panose="02020603050405020304" pitchFamily="18" charset="0"/>
                <a:cs typeface="Times New Roman" panose="02020603050405020304" pitchFamily="18" charset="0"/>
              </a:rPr>
              <a:t>Giao thức MQTT</a:t>
            </a:r>
            <a:endParaRPr sz="1600" dirty="0">
              <a:latin typeface="+mj-lt"/>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5</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5"/>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6"/>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116482" y="1242636"/>
            <a:ext cx="9606196" cy="630942"/>
          </a:xfrm>
          <a:prstGeom prst="rect">
            <a:avLst/>
          </a:prstGeom>
          <a:noFill/>
        </p:spPr>
        <p:txBody>
          <a:bodyPr wrap="square" lIns="91440" tIns="45720" rIns="91440" bIns="45720">
            <a:spAutoFit/>
          </a:bodyPr>
          <a:lstStyle/>
          <a:p>
            <a:pPr algn="ctr"/>
            <a:r>
              <a:rPr lang="en-US" sz="35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MQTT: Message Queuing Telemetry Transport</a:t>
            </a: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3" name="TextBox 2">
            <a:extLst>
              <a:ext uri="{FF2B5EF4-FFF2-40B4-BE49-F238E27FC236}">
                <a16:creationId xmlns:a16="http://schemas.microsoft.com/office/drawing/2014/main" id="{2951CE5C-BAB3-4CBC-8525-499BF68B09DC}"/>
              </a:ext>
            </a:extLst>
          </p:cNvPr>
          <p:cNvSpPr txBox="1"/>
          <p:nvPr/>
        </p:nvSpPr>
        <p:spPr>
          <a:xfrm>
            <a:off x="508899" y="1913422"/>
            <a:ext cx="1570158" cy="477054"/>
          </a:xfrm>
          <a:prstGeom prst="rect">
            <a:avLst/>
          </a:prstGeom>
          <a:noFill/>
        </p:spPr>
        <p:txBody>
          <a:bodyPr wrap="square" rtlCol="0">
            <a:spAutoFit/>
          </a:bodyPr>
          <a:lstStyle/>
          <a:p>
            <a:r>
              <a:rPr lang="en-US" sz="2500">
                <a:solidFill>
                  <a:srgbClr val="1B1B1B"/>
                </a:solidFill>
                <a:latin typeface="Times New Roman" panose="02020603050405020304" pitchFamily="18" charset="0"/>
                <a:cs typeface="Times New Roman" panose="02020603050405020304" pitchFamily="18" charset="0"/>
              </a:rPr>
              <a:t>P</a:t>
            </a:r>
            <a:r>
              <a:rPr lang="en-US" sz="2500" b="0" i="0">
                <a:solidFill>
                  <a:srgbClr val="1B1B1B"/>
                </a:solidFill>
                <a:effectLst/>
                <a:latin typeface="Times New Roman" panose="02020603050405020304" pitchFamily="18" charset="0"/>
                <a:cs typeface="Times New Roman" panose="02020603050405020304" pitchFamily="18" charset="0"/>
              </a:rPr>
              <a:t>ublish</a:t>
            </a:r>
            <a:endParaRPr lang="en-US" sz="25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621A220-4E1D-46AD-8B28-12C00F791479}"/>
              </a:ext>
            </a:extLst>
          </p:cNvPr>
          <p:cNvSpPr txBox="1"/>
          <p:nvPr/>
        </p:nvSpPr>
        <p:spPr>
          <a:xfrm>
            <a:off x="508898" y="2261044"/>
            <a:ext cx="1637535" cy="477054"/>
          </a:xfrm>
          <a:prstGeom prst="rect">
            <a:avLst/>
          </a:prstGeom>
          <a:noFill/>
        </p:spPr>
        <p:txBody>
          <a:bodyPr wrap="square" rtlCol="0">
            <a:spAutoFit/>
          </a:bodyPr>
          <a:lstStyle/>
          <a:p>
            <a:r>
              <a:rPr lang="en-US" sz="2500">
                <a:solidFill>
                  <a:srgbClr val="1B1B1B"/>
                </a:solidFill>
                <a:latin typeface="Times New Roman" panose="02020603050405020304" pitchFamily="18" charset="0"/>
                <a:cs typeface="Times New Roman" panose="02020603050405020304" pitchFamily="18" charset="0"/>
              </a:rPr>
              <a:t>S</a:t>
            </a:r>
            <a:r>
              <a:rPr lang="en-US" sz="2500" b="0" i="0">
                <a:solidFill>
                  <a:srgbClr val="1B1B1B"/>
                </a:solidFill>
                <a:effectLst/>
                <a:latin typeface="Times New Roman" panose="02020603050405020304" pitchFamily="18" charset="0"/>
                <a:cs typeface="Times New Roman" panose="02020603050405020304" pitchFamily="18" charset="0"/>
              </a:rPr>
              <a:t>ubscribe</a:t>
            </a:r>
            <a:endParaRPr lang="en-US" sz="25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40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1000"/>
                            </p:stCondLst>
                            <p:childTnLst>
                              <p:par>
                                <p:cTn id="21" presetID="21" presetClass="entr" presetSubtype="1"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10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xit" presetSubtype="10" fill="hold" nodeType="clickEffect">
                                  <p:stCondLst>
                                    <p:cond delay="0"/>
                                  </p:stCondLst>
                                  <p:childTnLst>
                                    <p:animEffect transition="out" filter="randombar(horizontal)">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par>
                                <p:cTn id="41" presetID="14" presetClass="entr" presetSubtype="1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xit" presetSubtype="10" fill="hold" nodeType="clickEffect">
                                  <p:stCondLst>
                                    <p:cond delay="0"/>
                                  </p:stCondLst>
                                  <p:childTnLst>
                                    <p:animEffect transition="out" filter="randombar(horizontal)">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524" name="Google Shape;524;p3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THANKS!</a:t>
            </a:r>
            <a:endParaRPr sz="6000">
              <a:solidFill>
                <a:schemeClr val="accent5"/>
              </a:solidFill>
            </a:endParaRPr>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2" name="Picture 11">
            <a:extLst>
              <a:ext uri="{FF2B5EF4-FFF2-40B4-BE49-F238E27FC236}">
                <a16:creationId xmlns:a16="http://schemas.microsoft.com/office/drawing/2014/main" id="{2AB21E96-5402-420F-A9D9-430882DC164E}"/>
              </a:ext>
            </a:extLst>
          </p:cNvPr>
          <p:cNvPicPr>
            <a:picLocks noChangeAspect="1"/>
          </p:cNvPicPr>
          <p:nvPr/>
        </p:nvPicPr>
        <p:blipFill>
          <a:blip r:embed="rId3"/>
          <a:stretch>
            <a:fillRect/>
          </a:stretch>
        </p:blipFill>
        <p:spPr>
          <a:xfrm>
            <a:off x="2099435" y="2279450"/>
            <a:ext cx="5402822" cy="2324864"/>
          </a:xfrm>
          <a:prstGeom prst="rect">
            <a:avLst/>
          </a:prstGeom>
        </p:spPr>
      </p:pic>
      <p:sp>
        <p:nvSpPr>
          <p:cNvPr id="189" name="Google Shape;189;p12"/>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rPr>
            </a:br>
            <a:r>
              <a:rPr lang="en-US" sz="1600">
                <a:latin typeface="Times New Roman" panose="02020603050405020304" pitchFamily="18" charset="0"/>
                <a:cs typeface="Times New Roman" panose="02020603050405020304" pitchFamily="18" charset="0"/>
              </a:rPr>
              <a:t>Giao thức MQTT</a:t>
            </a:r>
            <a:endParaRPr sz="1600" dirty="0">
              <a:latin typeface="+mj-lt"/>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6</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4"/>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5"/>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116482" y="1242636"/>
            <a:ext cx="9606196" cy="630942"/>
          </a:xfrm>
          <a:prstGeom prst="rect">
            <a:avLst/>
          </a:prstGeom>
          <a:noFill/>
        </p:spPr>
        <p:txBody>
          <a:bodyPr wrap="square" lIns="91440" tIns="45720" rIns="91440" bIns="45720">
            <a:spAutoFit/>
          </a:bodyPr>
          <a:lstStyle/>
          <a:p>
            <a:pPr algn="ct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MQTT: Message Queuing Telemetry Transport</a:t>
            </a: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3" name="TextBox 2">
            <a:extLst>
              <a:ext uri="{FF2B5EF4-FFF2-40B4-BE49-F238E27FC236}">
                <a16:creationId xmlns:a16="http://schemas.microsoft.com/office/drawing/2014/main" id="{2951CE5C-BAB3-4CBC-8525-499BF68B09DC}"/>
              </a:ext>
            </a:extLst>
          </p:cNvPr>
          <p:cNvSpPr txBox="1"/>
          <p:nvPr/>
        </p:nvSpPr>
        <p:spPr>
          <a:xfrm>
            <a:off x="508898" y="1913422"/>
            <a:ext cx="2628937" cy="477054"/>
          </a:xfrm>
          <a:prstGeom prst="rect">
            <a:avLst/>
          </a:prstGeom>
          <a:noFill/>
        </p:spPr>
        <p:txBody>
          <a:bodyPr wrap="square" rtlCol="0">
            <a:spAutoFit/>
          </a:bodyPr>
          <a:lstStyle/>
          <a:p>
            <a:r>
              <a:rPr lang="en-US" sz="2500">
                <a:solidFill>
                  <a:srgbClr val="1B1B1B"/>
                </a:solidFill>
                <a:latin typeface="Times New Roman" panose="02020603050405020304" pitchFamily="18" charset="0"/>
                <a:cs typeface="Times New Roman" panose="02020603050405020304" pitchFamily="18" charset="0"/>
              </a:rPr>
              <a:t>Mô hình pub/sub</a:t>
            </a:r>
            <a:endParaRPr lang="en-US" sz="25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621A220-4E1D-46AD-8B28-12C00F791479}"/>
              </a:ext>
            </a:extLst>
          </p:cNvPr>
          <p:cNvSpPr txBox="1"/>
          <p:nvPr/>
        </p:nvSpPr>
        <p:spPr>
          <a:xfrm>
            <a:off x="508898" y="2261044"/>
            <a:ext cx="1637535" cy="477054"/>
          </a:xfrm>
          <a:prstGeom prst="rect">
            <a:avLst/>
          </a:prstGeom>
          <a:noFill/>
        </p:spPr>
        <p:txBody>
          <a:bodyPr wrap="square" rtlCol="0">
            <a:spAutoFit/>
          </a:bodyPr>
          <a:lstStyle/>
          <a:p>
            <a:endParaRPr lang="en-US" sz="25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2A464A2-D34E-470A-A1B3-26FF9EB225AB}"/>
              </a:ext>
            </a:extLst>
          </p:cNvPr>
          <p:cNvSpPr txBox="1"/>
          <p:nvPr/>
        </p:nvSpPr>
        <p:spPr>
          <a:xfrm>
            <a:off x="1688741" y="2425218"/>
            <a:ext cx="5766518" cy="2308324"/>
          </a:xfrm>
          <a:prstGeom prst="rect">
            <a:avLst/>
          </a:prstGeom>
          <a:noFill/>
        </p:spPr>
        <p:txBody>
          <a:bodyPr wrap="square" rtlCol="0">
            <a:spAutoFit/>
          </a:bodyPr>
          <a:lstStyle/>
          <a:p>
            <a:pPr algn="l"/>
            <a:r>
              <a:rPr lang="vi-VN" sz="2400" b="1" i="0">
                <a:solidFill>
                  <a:srgbClr val="1B1B1B"/>
                </a:solidFill>
                <a:effectLst/>
                <a:latin typeface="+mj-lt"/>
              </a:rPr>
              <a:t>Thành phần</a:t>
            </a:r>
          </a:p>
          <a:p>
            <a:pPr algn="l">
              <a:buFont typeface="Arial" panose="020B0604020202020204" pitchFamily="34" charset="0"/>
              <a:buChar char="•"/>
            </a:pPr>
            <a:r>
              <a:rPr lang="vi-VN" sz="2400" b="0" i="0">
                <a:solidFill>
                  <a:srgbClr val="1B1B1B"/>
                </a:solidFill>
                <a:effectLst/>
                <a:latin typeface="+mj-lt"/>
              </a:rPr>
              <a:t>Client</a:t>
            </a:r>
          </a:p>
          <a:p>
            <a:pPr marL="800100" lvl="1" indent="-342900" algn="l">
              <a:buFont typeface="Courier New" panose="02070309020205020404" pitchFamily="49" charset="0"/>
              <a:buChar char="o"/>
            </a:pPr>
            <a:r>
              <a:rPr lang="vi-VN" sz="2400" b="0" i="0">
                <a:solidFill>
                  <a:srgbClr val="1B1B1B"/>
                </a:solidFill>
                <a:effectLst/>
                <a:latin typeface="+mj-lt"/>
              </a:rPr>
              <a:t>Publisher - Nơi gửi thông điệp</a:t>
            </a:r>
          </a:p>
          <a:p>
            <a:pPr marL="800100" lvl="1" indent="-342900" algn="l">
              <a:buFont typeface="Courier New" panose="02070309020205020404" pitchFamily="49" charset="0"/>
              <a:buChar char="o"/>
            </a:pPr>
            <a:r>
              <a:rPr lang="vi-VN" sz="2400" b="0" i="0">
                <a:solidFill>
                  <a:srgbClr val="1B1B1B"/>
                </a:solidFill>
                <a:effectLst/>
                <a:latin typeface="+mj-lt"/>
              </a:rPr>
              <a:t>Subscriber - Nơi nhận thông điệp</a:t>
            </a:r>
          </a:p>
          <a:p>
            <a:pPr algn="l">
              <a:buFont typeface="Arial" panose="020B0604020202020204" pitchFamily="34" charset="0"/>
              <a:buChar char="•"/>
            </a:pPr>
            <a:r>
              <a:rPr lang="vi-VN" sz="2400" b="0" i="0">
                <a:solidFill>
                  <a:srgbClr val="1B1B1B"/>
                </a:solidFill>
                <a:effectLst/>
                <a:latin typeface="+mj-lt"/>
              </a:rPr>
              <a:t>Broker - Máy chủ </a:t>
            </a:r>
            <a:r>
              <a:rPr lang="en-US" sz="2400" b="0" i="0">
                <a:solidFill>
                  <a:srgbClr val="1B1B1B"/>
                </a:solidFill>
                <a:effectLst/>
                <a:latin typeface="Times New Roman" panose="02020603050405020304" pitchFamily="18" charset="0"/>
                <a:cs typeface="Times New Roman" panose="02020603050405020304" pitchFamily="18" charset="0"/>
              </a:rPr>
              <a:t>trung gian</a:t>
            </a:r>
            <a:endParaRPr lang="vi-VN" sz="2400" b="0" i="0">
              <a:solidFill>
                <a:srgbClr val="1B1B1B"/>
              </a:solidFill>
              <a:effectLst/>
              <a:latin typeface="Times New Roman" panose="02020603050405020304" pitchFamily="18" charset="0"/>
              <a:cs typeface="Times New Roman" panose="02020603050405020304" pitchFamily="18" charset="0"/>
            </a:endParaRPr>
          </a:p>
          <a:p>
            <a:endParaRPr lang="en-US" sz="2400">
              <a:latin typeface="+mj-lt"/>
            </a:endParaRPr>
          </a:p>
        </p:txBody>
      </p:sp>
      <p:grpSp>
        <p:nvGrpSpPr>
          <p:cNvPr id="34" name="Group 33">
            <a:extLst>
              <a:ext uri="{FF2B5EF4-FFF2-40B4-BE49-F238E27FC236}">
                <a16:creationId xmlns:a16="http://schemas.microsoft.com/office/drawing/2014/main" id="{35BCE6C4-942E-4335-9BC2-A6D0B686F9F8}"/>
              </a:ext>
            </a:extLst>
          </p:cNvPr>
          <p:cNvGrpSpPr/>
          <p:nvPr/>
        </p:nvGrpSpPr>
        <p:grpSpPr>
          <a:xfrm>
            <a:off x="1688741" y="2408882"/>
            <a:ext cx="6434981" cy="3798409"/>
            <a:chOff x="1755232" y="2176739"/>
            <a:chExt cx="3211403" cy="3798409"/>
          </a:xfrm>
        </p:grpSpPr>
        <p:sp>
          <p:nvSpPr>
            <p:cNvPr id="35" name="TextBox 34">
              <a:extLst>
                <a:ext uri="{FF2B5EF4-FFF2-40B4-BE49-F238E27FC236}">
                  <a16:creationId xmlns:a16="http://schemas.microsoft.com/office/drawing/2014/main" id="{5B9A4F91-BBEF-48DF-940F-989B5FBF7EC2}"/>
                </a:ext>
              </a:extLst>
            </p:cNvPr>
            <p:cNvSpPr txBox="1"/>
            <p:nvPr/>
          </p:nvSpPr>
          <p:spPr>
            <a:xfrm flipH="1">
              <a:off x="1797401" y="2176739"/>
              <a:ext cx="1398185" cy="400110"/>
            </a:xfrm>
            <a:prstGeom prst="rect">
              <a:avLst/>
            </a:prstGeom>
            <a:noFill/>
          </p:spPr>
          <p:txBody>
            <a:bodyPr wrap="square" rtlCol="0">
              <a:spAutoFit/>
            </a:bodyPr>
            <a:lstStyle/>
            <a:p>
              <a:r>
                <a:rPr lang="vi-VN" sz="2000" b="1" i="0">
                  <a:solidFill>
                    <a:srgbClr val="333333"/>
                  </a:solidFill>
                  <a:effectLst/>
                  <a:latin typeface="+mj-lt"/>
                </a:rPr>
                <a:t>Ưu điểm</a:t>
              </a:r>
              <a:endParaRPr lang="en-US" sz="2000">
                <a:latin typeface="+mj-lt"/>
              </a:endParaRPr>
            </a:p>
          </p:txBody>
        </p:sp>
        <p:sp>
          <p:nvSpPr>
            <p:cNvPr id="37" name="TextBox 36">
              <a:extLst>
                <a:ext uri="{FF2B5EF4-FFF2-40B4-BE49-F238E27FC236}">
                  <a16:creationId xmlns:a16="http://schemas.microsoft.com/office/drawing/2014/main" id="{C9FDC84F-0CB9-4851-99D0-01DF6B566295}"/>
                </a:ext>
              </a:extLst>
            </p:cNvPr>
            <p:cNvSpPr txBox="1"/>
            <p:nvPr/>
          </p:nvSpPr>
          <p:spPr>
            <a:xfrm flipH="1">
              <a:off x="1755232" y="2497273"/>
              <a:ext cx="3211403"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Truyền thông tin hiệu quả hơn.</a:t>
              </a:r>
            </a:p>
            <a:p>
              <a:pPr marL="285750" indent="-285750">
                <a:buFont typeface="Wingdings" panose="05000000000000000000" pitchFamily="2" charset="2"/>
                <a:buChar char="q"/>
              </a:pPr>
              <a:r>
                <a:rPr lang="en-US" sz="2000" b="1">
                  <a:solidFill>
                    <a:schemeClr val="accent2">
                      <a:lumMod val="50000"/>
                    </a:schemeClr>
                  </a:solidFill>
                  <a:latin typeface="Times New Roman" panose="02020603050405020304" pitchFamily="18" charset="0"/>
                  <a:cs typeface="Times New Roman" panose="02020603050405020304" pitchFamily="18" charset="0"/>
                </a:rPr>
                <a:t>Tăng khả năng mở rộng</a:t>
              </a:r>
              <a:endParaRPr lang="en-US" sz="2000" b="1" i="0">
                <a:solidFill>
                  <a:schemeClr val="accent2">
                    <a:lumMod val="50000"/>
                  </a:schemeClr>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Chi phí thấp</a:t>
              </a:r>
            </a:p>
            <a:p>
              <a:pPr marL="285750" indent="-285750">
                <a:buFont typeface="Wingdings" panose="05000000000000000000" pitchFamily="2" charset="2"/>
                <a:buChar char="q"/>
              </a:pPr>
              <a:r>
                <a:rPr lang="en-US" sz="2000" b="1">
                  <a:solidFill>
                    <a:schemeClr val="accent2">
                      <a:lumMod val="50000"/>
                    </a:schemeClr>
                  </a:solidFill>
                  <a:latin typeface="Times New Roman" panose="02020603050405020304" pitchFamily="18" charset="0"/>
                  <a:cs typeface="Times New Roman" panose="02020603050405020304" pitchFamily="18" charset="0"/>
                </a:rPr>
                <a:t>Các công ty sử dụng như Amazon, Facebook,…</a:t>
              </a:r>
            </a:p>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Tiết kiệm thời gian phát triển</a:t>
              </a:r>
            </a:p>
            <a:p>
              <a:pPr marL="285750" indent="-285750">
                <a:buFont typeface="Wingdings" panose="05000000000000000000" pitchFamily="2" charset="2"/>
                <a:buChar char="q"/>
              </a:pPr>
              <a:r>
                <a:rPr lang="en-US" sz="2000" b="1">
                  <a:solidFill>
                    <a:schemeClr val="accent2">
                      <a:lumMod val="50000"/>
                    </a:schemeClr>
                  </a:solidFill>
                  <a:latin typeface="Times New Roman" panose="02020603050405020304" pitchFamily="18" charset="0"/>
                  <a:cs typeface="Times New Roman" panose="02020603050405020304" pitchFamily="18" charset="0"/>
                </a:rPr>
                <a:t>Rất phù hợp cho điều khiển và do thám</a:t>
              </a:r>
              <a:endParaRPr lang="en-US" sz="2000" b="1">
                <a:solidFill>
                  <a:srgbClr val="555555"/>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b="1" i="0">
                  <a:solidFill>
                    <a:srgbClr val="555555"/>
                  </a:solidFill>
                  <a:effectLst/>
                  <a:latin typeface="Times New Roman" panose="02020603050405020304" pitchFamily="18" charset="0"/>
                  <a:cs typeface="Times New Roman" panose="02020603050405020304" pitchFamily="18" charset="0"/>
                </a:rPr>
                <a:t>…</a:t>
              </a:r>
              <a:endParaRPr lang="en-US" sz="2000" b="1" i="0">
                <a:solidFill>
                  <a:schemeClr val="accent2">
                    <a:lumMod val="50000"/>
                  </a:schemeClr>
                </a:solidFill>
                <a:effectLst/>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70BE7219-AE8A-41AE-B8A3-1F2FEBEC4C5F}"/>
              </a:ext>
            </a:extLst>
          </p:cNvPr>
          <p:cNvGrpSpPr/>
          <p:nvPr/>
        </p:nvGrpSpPr>
        <p:grpSpPr>
          <a:xfrm>
            <a:off x="1695516" y="2406812"/>
            <a:ext cx="4732132" cy="2259526"/>
            <a:chOff x="1755232" y="2176739"/>
            <a:chExt cx="3211403" cy="2259526"/>
          </a:xfrm>
        </p:grpSpPr>
        <p:sp>
          <p:nvSpPr>
            <p:cNvPr id="39" name="TextBox 38">
              <a:extLst>
                <a:ext uri="{FF2B5EF4-FFF2-40B4-BE49-F238E27FC236}">
                  <a16:creationId xmlns:a16="http://schemas.microsoft.com/office/drawing/2014/main" id="{EA31E290-AFB8-4ED6-9262-9D89BEEA714B}"/>
                </a:ext>
              </a:extLst>
            </p:cNvPr>
            <p:cNvSpPr txBox="1"/>
            <p:nvPr/>
          </p:nvSpPr>
          <p:spPr>
            <a:xfrm flipH="1">
              <a:off x="1797401" y="2176739"/>
              <a:ext cx="1398185"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Nhược điểm</a:t>
              </a:r>
            </a:p>
          </p:txBody>
        </p:sp>
        <p:sp>
          <p:nvSpPr>
            <p:cNvPr id="40" name="TextBox 39">
              <a:extLst>
                <a:ext uri="{FF2B5EF4-FFF2-40B4-BE49-F238E27FC236}">
                  <a16:creationId xmlns:a16="http://schemas.microsoft.com/office/drawing/2014/main" id="{EFDEC775-BCCB-4008-8F78-93D5A1D3435D}"/>
                </a:ext>
              </a:extLst>
            </p:cNvPr>
            <p:cNvSpPr txBox="1"/>
            <p:nvPr/>
          </p:nvSpPr>
          <p:spPr>
            <a:xfrm flipH="1">
              <a:off x="1755232" y="2497273"/>
              <a:ext cx="3211403" cy="1938992"/>
            </a:xfrm>
            <a:prstGeom prst="rect">
              <a:avLst/>
            </a:prstGeom>
            <a:noFill/>
          </p:spPr>
          <p:txBody>
            <a:bodyPr wrap="square" rtlCol="0">
              <a:spAutoFit/>
            </a:bodyPr>
            <a:lstStyle/>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Máy chủ trung gian không thông báo về trạng thái gửi thông điệp</a:t>
              </a:r>
            </a:p>
            <a:p>
              <a:pPr marL="285750" indent="-285750">
                <a:buFont typeface="Wingdings" panose="05000000000000000000" pitchFamily="2" charset="2"/>
                <a:buChar char="q"/>
              </a:pPr>
              <a:r>
                <a:rPr lang="en-US" sz="2000" b="1">
                  <a:solidFill>
                    <a:schemeClr val="accent2">
                      <a:lumMod val="50000"/>
                    </a:schemeClr>
                  </a:solidFill>
                  <a:latin typeface="Times New Roman" panose="02020603050405020304" pitchFamily="18" charset="0"/>
                  <a:cs typeface="Times New Roman" panose="02020603050405020304" pitchFamily="18" charset="0"/>
                </a:rPr>
                <a:t>Những hacker có thể gửi những thông điệp xấu, và các subscriber sẽ truy cập vào những thứ mà họ không nên nhận.</a:t>
              </a:r>
            </a:p>
            <a:p>
              <a:pPr marL="285750" indent="-285750">
                <a:buFont typeface="Wingdings" panose="05000000000000000000" pitchFamily="2" charset="2"/>
                <a:buChar char="q"/>
              </a:pPr>
              <a:r>
                <a:rPr lang="en-US" sz="2000" b="1" i="0">
                  <a:solidFill>
                    <a:schemeClr val="accent2">
                      <a:lumMod val="50000"/>
                    </a:schemeClr>
                  </a:solidFill>
                  <a:effectLst/>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261672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grpId="1" nodeType="clickEffect">
                                  <p:stCondLst>
                                    <p:cond delay="0"/>
                                  </p:stCondLst>
                                  <p:childTnLst>
                                    <p:animEffect transition="out" filter="barn(inVertical)">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6" presetClass="entr" presetSubtype="37"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outVertic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xit" presetSubtype="10" fill="hold" nodeType="clickEffect">
                                  <p:stCondLst>
                                    <p:cond delay="0"/>
                                  </p:stCondLst>
                                  <p:childTnLst>
                                    <p:animEffect transition="out" filter="randombar(horizontal)">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14" presetClass="entr" presetSubtype="1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randombar(horizontal)">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nodeType="clickEffect">
                                  <p:stCondLst>
                                    <p:cond delay="0"/>
                                  </p:stCondLst>
                                  <p:childTnLst>
                                    <p:animEffect transition="out" filter="randombar(horizontal)">
                                      <p:cBhvr>
                                        <p:cTn id="41" dur="500"/>
                                        <p:tgtEl>
                                          <p:spTgt spid="34"/>
                                        </p:tgtEl>
                                      </p:cBhvr>
                                    </p:animEffect>
                                    <p:set>
                                      <p:cBhvr>
                                        <p:cTn id="42" dur="1" fill="hold">
                                          <p:stCondLst>
                                            <p:cond delay="499"/>
                                          </p:stCondLst>
                                        </p:cTn>
                                        <p:tgtEl>
                                          <p:spTgt spid="34"/>
                                        </p:tgtEl>
                                        <p:attrNameLst>
                                          <p:attrName>style.visibility</p:attrName>
                                        </p:attrNameLst>
                                      </p:cBhvr>
                                      <p:to>
                                        <p:strVal val="hidden"/>
                                      </p:to>
                                    </p:set>
                                  </p:childTnLst>
                                </p:cTn>
                              </p:par>
                              <p:par>
                                <p:cTn id="43" presetID="14" presetClass="entr" presetSubtype="1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randombar(horizontal)">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6" name="Picture 5">
            <a:extLst>
              <a:ext uri="{FF2B5EF4-FFF2-40B4-BE49-F238E27FC236}">
                <a16:creationId xmlns:a16="http://schemas.microsoft.com/office/drawing/2014/main" id="{02564EC8-86EC-4C92-A053-46BF4CD100A2}"/>
              </a:ext>
            </a:extLst>
          </p:cNvPr>
          <p:cNvPicPr>
            <a:picLocks noChangeAspect="1"/>
          </p:cNvPicPr>
          <p:nvPr/>
        </p:nvPicPr>
        <p:blipFill>
          <a:blip r:embed="rId3"/>
          <a:stretch>
            <a:fillRect/>
          </a:stretch>
        </p:blipFill>
        <p:spPr>
          <a:xfrm>
            <a:off x="1635502" y="2172173"/>
            <a:ext cx="6523095" cy="2305985"/>
          </a:xfrm>
          <a:prstGeom prst="rect">
            <a:avLst/>
          </a:prstGeom>
        </p:spPr>
      </p:pic>
      <p:sp>
        <p:nvSpPr>
          <p:cNvPr id="189" name="Google Shape;189;p12"/>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rPr>
            </a:br>
            <a:r>
              <a:rPr lang="en-US" sz="1600">
                <a:latin typeface="Times New Roman" panose="02020603050405020304" pitchFamily="18" charset="0"/>
                <a:cs typeface="Times New Roman" panose="02020603050405020304" pitchFamily="18" charset="0"/>
              </a:rPr>
              <a:t>Giao thức MQTT</a:t>
            </a:r>
            <a:endParaRPr sz="1600" dirty="0">
              <a:latin typeface="+mj-lt"/>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7</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4"/>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5"/>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116482" y="1242636"/>
            <a:ext cx="9606196" cy="630942"/>
          </a:xfrm>
          <a:prstGeom prst="rect">
            <a:avLst/>
          </a:prstGeom>
          <a:noFill/>
        </p:spPr>
        <p:txBody>
          <a:bodyPr wrap="square" lIns="91440" tIns="45720" rIns="91440" bIns="45720">
            <a:spAutoFit/>
          </a:bodyPr>
          <a:lstStyle/>
          <a:p>
            <a:pPr algn="ct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MQTT: Message Queuing Telemetry Transport</a:t>
            </a: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30" name="TextBox 29">
            <a:extLst>
              <a:ext uri="{FF2B5EF4-FFF2-40B4-BE49-F238E27FC236}">
                <a16:creationId xmlns:a16="http://schemas.microsoft.com/office/drawing/2014/main" id="{D621A220-4E1D-46AD-8B28-12C00F791479}"/>
              </a:ext>
            </a:extLst>
          </p:cNvPr>
          <p:cNvSpPr txBox="1"/>
          <p:nvPr/>
        </p:nvSpPr>
        <p:spPr>
          <a:xfrm>
            <a:off x="358733" y="1873578"/>
            <a:ext cx="4063102" cy="400110"/>
          </a:xfrm>
          <a:prstGeom prst="rect">
            <a:avLst/>
          </a:prstGeom>
          <a:noFill/>
        </p:spPr>
        <p:txBody>
          <a:bodyPr wrap="square" rtlCol="0">
            <a:spAutoFit/>
          </a:bodyPr>
          <a:lstStyle/>
          <a:p>
            <a:pPr algn="l"/>
            <a:r>
              <a:rPr lang="vi-VN" sz="2000" b="1" i="0">
                <a:solidFill>
                  <a:srgbClr val="1B1B1B"/>
                </a:solidFill>
                <a:effectLst/>
                <a:latin typeface="+mj-lt"/>
              </a:rPr>
              <a:t>Cơ chế tổng quan</a:t>
            </a:r>
          </a:p>
        </p:txBody>
      </p:sp>
      <p:sp>
        <p:nvSpPr>
          <p:cNvPr id="41" name="TextBox 40">
            <a:extLst>
              <a:ext uri="{FF2B5EF4-FFF2-40B4-BE49-F238E27FC236}">
                <a16:creationId xmlns:a16="http://schemas.microsoft.com/office/drawing/2014/main" id="{53237FE0-5F86-4E1A-A4B4-480A10BEA58B}"/>
              </a:ext>
            </a:extLst>
          </p:cNvPr>
          <p:cNvSpPr txBox="1"/>
          <p:nvPr/>
        </p:nvSpPr>
        <p:spPr>
          <a:xfrm>
            <a:off x="-203140" y="5358507"/>
            <a:ext cx="8564840" cy="2031325"/>
          </a:xfrm>
          <a:prstGeom prst="rect">
            <a:avLst/>
          </a:prstGeom>
          <a:noFill/>
        </p:spPr>
        <p:txBody>
          <a:bodyPr wrap="square">
            <a:spAutoFit/>
          </a:bodyPr>
          <a:lstStyle/>
          <a:p>
            <a:pPr algn="l">
              <a:buFont typeface="Arial" panose="020B0604020202020204" pitchFamily="34" charset="0"/>
              <a:buChar char="•"/>
            </a:pPr>
            <a:r>
              <a:rPr lang="vi-VN" b="0" i="0">
                <a:solidFill>
                  <a:srgbClr val="1B1B1B"/>
                </a:solidFill>
                <a:effectLst/>
                <a:latin typeface="Open Sans" panose="020B0606030504020204" pitchFamily="34" charset="0"/>
              </a:rPr>
              <a:t>MQTT hoạt động theo cơ chế client/server, nơi mà mỗi cảm biến là một khách hàng (client) và kết nối đến một máy chủ, có thể hiểu như một Máy chủ môi giới (broker), thông qua giao thức TCP (Transmission Control Protocol). Broker chịu trách nhiệm điều phối tất cả các thông điệp giữa phía gửi đến đúng phía nhận.</a:t>
            </a:r>
          </a:p>
          <a:p>
            <a:pPr algn="l">
              <a:buFont typeface="Arial" panose="020B0604020202020204" pitchFamily="34" charset="0"/>
              <a:buChar char="•"/>
            </a:pPr>
            <a:r>
              <a:rPr lang="vi-VN" b="0" i="0">
                <a:solidFill>
                  <a:srgbClr val="1B1B1B"/>
                </a:solidFill>
                <a:effectLst/>
                <a:latin typeface="Open Sans" panose="020B0606030504020204" pitchFamily="34" charset="0"/>
              </a:rPr>
              <a:t>MQTT là giao thức định hướng bản tin. Mỗi bản tin là một đoạn rời rạc của tín hiệu và broker không thể nhìn thấy. Mỗi bản tin được publish một địa chỉ, có thể hiểu như một kênh (Topic). Client đăng kí vào một vài kênh để nhận/gửi dữ liệu, gọi là subscribe. Client có thể subscribe vào nhiều kênh. Mỗi client sẽ nhận được dữ liệu khi bất kỳ trạm nào khác gửi dữ liệu vào kênh đã đăng ký. Khi một client gửi một bản tin đến một kênh nào đó gọi là publish.</a:t>
            </a:r>
          </a:p>
        </p:txBody>
      </p:sp>
    </p:spTree>
    <p:extLst>
      <p:ext uri="{BB962C8B-B14F-4D97-AF65-F5344CB8AC3E}">
        <p14:creationId xmlns:p14="http://schemas.microsoft.com/office/powerpoint/2010/main" val="391367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3" name="Picture 2">
            <a:extLst>
              <a:ext uri="{FF2B5EF4-FFF2-40B4-BE49-F238E27FC236}">
                <a16:creationId xmlns:a16="http://schemas.microsoft.com/office/drawing/2014/main" id="{26A5D2A8-9A48-4F6A-A8C7-099854F65EC3}"/>
              </a:ext>
            </a:extLst>
          </p:cNvPr>
          <p:cNvPicPr>
            <a:picLocks noChangeAspect="1"/>
          </p:cNvPicPr>
          <p:nvPr/>
        </p:nvPicPr>
        <p:blipFill>
          <a:blip r:embed="rId3"/>
          <a:stretch>
            <a:fillRect/>
          </a:stretch>
        </p:blipFill>
        <p:spPr>
          <a:xfrm>
            <a:off x="1808549" y="2273688"/>
            <a:ext cx="5147226" cy="2536871"/>
          </a:xfrm>
          <a:prstGeom prst="rect">
            <a:avLst/>
          </a:prstGeom>
        </p:spPr>
      </p:pic>
      <p:sp>
        <p:nvSpPr>
          <p:cNvPr id="189" name="Google Shape;189;p12"/>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rPr>
            </a:br>
            <a:r>
              <a:rPr lang="en-US" sz="1600">
                <a:latin typeface="Times New Roman" panose="02020603050405020304" pitchFamily="18" charset="0"/>
                <a:cs typeface="Times New Roman" panose="02020603050405020304" pitchFamily="18" charset="0"/>
              </a:rPr>
              <a:t>Giao thức MQTT</a:t>
            </a:r>
            <a:endParaRPr sz="1600" dirty="0">
              <a:latin typeface="+mj-lt"/>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8</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4"/>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5"/>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116482" y="1242636"/>
            <a:ext cx="9606196" cy="630942"/>
          </a:xfrm>
          <a:prstGeom prst="rect">
            <a:avLst/>
          </a:prstGeom>
          <a:noFill/>
        </p:spPr>
        <p:txBody>
          <a:bodyPr wrap="square" lIns="91440" tIns="45720" rIns="91440" bIns="45720">
            <a:spAutoFit/>
          </a:bodyPr>
          <a:lstStyle/>
          <a:p>
            <a:pPr algn="ct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MQTT: Message Queuing Telemetry Transport</a:t>
            </a: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30" name="TextBox 29">
            <a:extLst>
              <a:ext uri="{FF2B5EF4-FFF2-40B4-BE49-F238E27FC236}">
                <a16:creationId xmlns:a16="http://schemas.microsoft.com/office/drawing/2014/main" id="{D621A220-4E1D-46AD-8B28-12C00F791479}"/>
              </a:ext>
            </a:extLst>
          </p:cNvPr>
          <p:cNvSpPr txBox="1"/>
          <p:nvPr/>
        </p:nvSpPr>
        <p:spPr>
          <a:xfrm>
            <a:off x="358733" y="1873578"/>
            <a:ext cx="4063102" cy="400110"/>
          </a:xfrm>
          <a:prstGeom prst="rect">
            <a:avLst/>
          </a:prstGeom>
          <a:noFill/>
        </p:spPr>
        <p:txBody>
          <a:bodyPr wrap="square" rtlCol="0">
            <a:spAutoFit/>
          </a:bodyPr>
          <a:lstStyle/>
          <a:p>
            <a:pPr algn="l"/>
            <a:r>
              <a:rPr lang="en-US" sz="2000" b="1">
                <a:solidFill>
                  <a:srgbClr val="1B1B1B"/>
                </a:solidFill>
                <a:latin typeface="Times New Roman" panose="02020603050405020304" pitchFamily="18" charset="0"/>
                <a:cs typeface="Times New Roman" panose="02020603050405020304" pitchFamily="18" charset="0"/>
              </a:rPr>
              <a:t>Kiến trúc thành phần</a:t>
            </a:r>
            <a:endParaRPr lang="vi-VN" sz="2000" b="1" i="0">
              <a:solidFill>
                <a:srgbClr val="1B1B1B"/>
              </a:solidFill>
              <a:effectLst/>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53237FE0-5F86-4E1A-A4B4-480A10BEA58B}"/>
              </a:ext>
            </a:extLst>
          </p:cNvPr>
          <p:cNvSpPr txBox="1"/>
          <p:nvPr/>
        </p:nvSpPr>
        <p:spPr>
          <a:xfrm>
            <a:off x="-293629" y="5405567"/>
            <a:ext cx="8564840" cy="2893100"/>
          </a:xfrm>
          <a:prstGeom prst="rect">
            <a:avLst/>
          </a:prstGeom>
          <a:noFill/>
        </p:spPr>
        <p:txBody>
          <a:bodyPr wrap="square">
            <a:spAutoFit/>
          </a:bodyPr>
          <a:lstStyle/>
          <a:p>
            <a:pPr algn="l">
              <a:buFont typeface="Arial" panose="020B0604020202020204" pitchFamily="34" charset="0"/>
              <a:buChar char="•"/>
            </a:pPr>
            <a:r>
              <a:rPr lang="vi-VN" b="0" i="0">
                <a:solidFill>
                  <a:srgbClr val="1B1B1B"/>
                </a:solidFill>
                <a:effectLst/>
                <a:latin typeface="Open Sans" panose="020B0606030504020204" pitchFamily="34" charset="0"/>
              </a:rPr>
              <a:t>hành phần chính của MQTT là Client (Publisher/Subscriber), Server (Broker), Sessions (tạm dịch là Phiên làm việc), Subscriptions và Topics.</a:t>
            </a:r>
          </a:p>
          <a:p>
            <a:pPr algn="l">
              <a:buFont typeface="Arial" panose="020B0604020202020204" pitchFamily="34" charset="0"/>
              <a:buChar char="•"/>
            </a:pPr>
            <a:r>
              <a:rPr lang="vi-VN" b="0" i="0">
                <a:solidFill>
                  <a:srgbClr val="1B1B1B"/>
                </a:solidFill>
                <a:effectLst/>
                <a:latin typeface="Open Sans" panose="020B0606030504020204" pitchFamily="34" charset="0"/>
              </a:rPr>
              <a:t>MQTT Client (Publisher/Subscriber): Clients sẽ subscribe một hoặc nhiều topics để gửi và nhận thông điệp từ những topic tương ứng.</a:t>
            </a:r>
          </a:p>
          <a:p>
            <a:pPr algn="l">
              <a:buFont typeface="Arial" panose="020B0604020202020204" pitchFamily="34" charset="0"/>
              <a:buChar char="•"/>
            </a:pPr>
            <a:r>
              <a:rPr lang="vi-VN" b="0" i="0">
                <a:solidFill>
                  <a:srgbClr val="1B1B1B"/>
                </a:solidFill>
                <a:effectLst/>
                <a:latin typeface="Open Sans" panose="020B0606030504020204" pitchFamily="34" charset="0"/>
              </a:rPr>
              <a:t>MQTT Server (Broker): Broker nhận những thông tin subscribe (Subscriptions) từ client, nhận thông điệp, chuyển những thông điệp đến các Subscriber tương ứng dựa trên Subscriptions từ client.</a:t>
            </a:r>
          </a:p>
          <a:p>
            <a:pPr algn="l">
              <a:buFont typeface="Arial" panose="020B0604020202020204" pitchFamily="34" charset="0"/>
              <a:buChar char="•"/>
            </a:pPr>
            <a:r>
              <a:rPr lang="vi-VN" b="0" i="0">
                <a:solidFill>
                  <a:srgbClr val="1B1B1B"/>
                </a:solidFill>
                <a:effectLst/>
                <a:latin typeface="Open Sans" panose="020B0606030504020204" pitchFamily="34" charset="0"/>
              </a:rPr>
              <a:t>Topic: Có thể coi Topic là một hàng đợi các thông điệp, và có sẵn khuôn mẫu dành cho Subscriber hoặc Publisher. Một cách logic thì các topic cho phép Client trao đổi thông tin với những ngữ nghĩa đã được định nghĩa sẵn. Ví dụ: Dữ liệu cảm biến nhiệt độ của một tòa nhà.</a:t>
            </a:r>
          </a:p>
          <a:p>
            <a:pPr algn="l">
              <a:buFont typeface="Arial" panose="020B0604020202020204" pitchFamily="34" charset="0"/>
              <a:buChar char="•"/>
            </a:pPr>
            <a:r>
              <a:rPr lang="vi-VN" b="0" i="0">
                <a:solidFill>
                  <a:srgbClr val="1B1B1B"/>
                </a:solidFill>
                <a:effectLst/>
                <a:latin typeface="Open Sans" panose="020B0606030504020204" pitchFamily="34" charset="0"/>
              </a:rPr>
              <a:t>Session: Một session được định nghĩa là kết nối từ client đến server. Tất cả các giao tiếp giữa client và server đều là 1 phần của session.</a:t>
            </a:r>
          </a:p>
          <a:p>
            <a:pPr algn="l">
              <a:buFont typeface="Arial" panose="020B0604020202020204" pitchFamily="34" charset="0"/>
              <a:buChar char="•"/>
            </a:pPr>
            <a:r>
              <a:rPr lang="vi-VN" b="0" i="0">
                <a:solidFill>
                  <a:srgbClr val="1B1B1B"/>
                </a:solidFill>
                <a:effectLst/>
                <a:latin typeface="Open Sans" panose="020B0606030504020204" pitchFamily="34" charset="0"/>
              </a:rPr>
              <a:t>Subscription: Không giống như session, subscription về mặt logic là kết nối từ client đến topic. Khi đã subscribe một topic, Client có thể nhận/gửi thông điệp (message) với topic đó.</a:t>
            </a:r>
          </a:p>
        </p:txBody>
      </p:sp>
    </p:spTree>
    <p:extLst>
      <p:ext uri="{BB962C8B-B14F-4D97-AF65-F5344CB8AC3E}">
        <p14:creationId xmlns:p14="http://schemas.microsoft.com/office/powerpoint/2010/main" val="111808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mj-lt"/>
              </a:rPr>
              <a:t>9</a:t>
            </a:fld>
            <a:endParaRPr>
              <a:latin typeface="+mj-lt"/>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5" name="Picture 4">
            <a:extLst>
              <a:ext uri="{FF2B5EF4-FFF2-40B4-BE49-F238E27FC236}">
                <a16:creationId xmlns:a16="http://schemas.microsoft.com/office/drawing/2014/main" id="{BF931693-8EEA-49CA-84CD-8B0281D09A59}"/>
              </a:ext>
            </a:extLst>
          </p:cNvPr>
          <p:cNvPicPr>
            <a:picLocks noChangeAspect="1"/>
          </p:cNvPicPr>
          <p:nvPr/>
        </p:nvPicPr>
        <p:blipFill>
          <a:blip r:embed="rId3"/>
          <a:stretch>
            <a:fillRect/>
          </a:stretch>
        </p:blipFill>
        <p:spPr>
          <a:xfrm>
            <a:off x="219219" y="3915136"/>
            <a:ext cx="1341544" cy="1341544"/>
          </a:xfrm>
          <a:prstGeom prst="rect">
            <a:avLst/>
          </a:prstGeom>
        </p:spPr>
      </p:pic>
      <p:pic>
        <p:nvPicPr>
          <p:cNvPr id="7" name="Picture 6">
            <a:extLst>
              <a:ext uri="{FF2B5EF4-FFF2-40B4-BE49-F238E27FC236}">
                <a16:creationId xmlns:a16="http://schemas.microsoft.com/office/drawing/2014/main" id="{37DBDD0C-14B4-4F14-9DC3-087DEB720AAC}"/>
              </a:ext>
            </a:extLst>
          </p:cNvPr>
          <p:cNvPicPr>
            <a:picLocks noChangeAspect="1"/>
          </p:cNvPicPr>
          <p:nvPr/>
        </p:nvPicPr>
        <p:blipFill>
          <a:blip r:embed="rId4"/>
          <a:stretch>
            <a:fillRect/>
          </a:stretch>
        </p:blipFill>
        <p:spPr>
          <a:xfrm rot="1972435">
            <a:off x="973163" y="3782494"/>
            <a:ext cx="563465" cy="751678"/>
          </a:xfrm>
          <a:prstGeom prst="rect">
            <a:avLst/>
          </a:prstGeom>
        </p:spPr>
      </p:pic>
      <p:sp>
        <p:nvSpPr>
          <p:cNvPr id="11" name="Rectangle 10">
            <a:extLst>
              <a:ext uri="{FF2B5EF4-FFF2-40B4-BE49-F238E27FC236}">
                <a16:creationId xmlns:a16="http://schemas.microsoft.com/office/drawing/2014/main" id="{DCED0FC1-ABE9-4B32-99C1-20D278011DC7}"/>
              </a:ext>
            </a:extLst>
          </p:cNvPr>
          <p:cNvSpPr/>
          <p:nvPr/>
        </p:nvSpPr>
        <p:spPr>
          <a:xfrm>
            <a:off x="-116482" y="1242636"/>
            <a:ext cx="9606196" cy="630942"/>
          </a:xfrm>
          <a:prstGeom prst="rect">
            <a:avLst/>
          </a:prstGeom>
          <a:noFill/>
        </p:spPr>
        <p:txBody>
          <a:bodyPr wrap="square" lIns="91440" tIns="45720" rIns="91440" bIns="45720">
            <a:spAutoFit/>
          </a:bodyPr>
          <a:lstStyle/>
          <a:p>
            <a:pPr algn="ctr"/>
            <a:r>
              <a:rPr lang="en-US" sz="35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MQTT: Message Queuing Telemetry Transport</a:t>
            </a:r>
          </a:p>
        </p:txBody>
      </p:sp>
      <p:sp>
        <p:nvSpPr>
          <p:cNvPr id="36" name="Google Shape;221;p14">
            <a:extLst>
              <a:ext uri="{FF2B5EF4-FFF2-40B4-BE49-F238E27FC236}">
                <a16:creationId xmlns:a16="http://schemas.microsoft.com/office/drawing/2014/main" id="{F7BE635C-E065-470E-9B2A-F96621D2D7B4}"/>
              </a:ext>
            </a:extLst>
          </p:cNvPr>
          <p:cNvSpPr txBox="1">
            <a:spLocks/>
          </p:cNvSpPr>
          <p:nvPr/>
        </p:nvSpPr>
        <p:spPr>
          <a:xfrm>
            <a:off x="765398" y="-305841"/>
            <a:ext cx="51072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u="sng">
                <a:latin typeface="+mj-lt"/>
              </a:rPr>
              <a:t>1.</a:t>
            </a:r>
            <a:r>
              <a:rPr lang="vi-VN" u="sng">
                <a:latin typeface="+mj-lt"/>
              </a:rPr>
              <a:t>TỔNG QUAN VỀ </a:t>
            </a:r>
            <a:r>
              <a:rPr lang="vi-VN" u="sng">
                <a:latin typeface="+mj-lt"/>
                <a:cs typeface="Times New Roman" panose="02020603050405020304" pitchFamily="18" charset="0"/>
              </a:rPr>
              <a:t>HỆ THỐNG</a:t>
            </a:r>
            <a:endParaRPr lang="vi-VN" u="sng" dirty="0">
              <a:latin typeface="+mj-lt"/>
              <a:cs typeface="Times New Roman" panose="02020603050405020304" pitchFamily="18" charset="0"/>
            </a:endParaRPr>
          </a:p>
        </p:txBody>
      </p:sp>
      <p:sp>
        <p:nvSpPr>
          <p:cNvPr id="30" name="TextBox 29">
            <a:extLst>
              <a:ext uri="{FF2B5EF4-FFF2-40B4-BE49-F238E27FC236}">
                <a16:creationId xmlns:a16="http://schemas.microsoft.com/office/drawing/2014/main" id="{D621A220-4E1D-46AD-8B28-12C00F791479}"/>
              </a:ext>
            </a:extLst>
          </p:cNvPr>
          <p:cNvSpPr txBox="1"/>
          <p:nvPr/>
        </p:nvSpPr>
        <p:spPr>
          <a:xfrm>
            <a:off x="765398" y="1892843"/>
            <a:ext cx="4813678" cy="400110"/>
          </a:xfrm>
          <a:prstGeom prst="rect">
            <a:avLst/>
          </a:prstGeom>
          <a:noFill/>
        </p:spPr>
        <p:txBody>
          <a:bodyPr wrap="square" rtlCol="0">
            <a:spAutoFit/>
          </a:bodyPr>
          <a:lstStyle/>
          <a:p>
            <a:pPr algn="l"/>
            <a:r>
              <a:rPr lang="en-US" sz="2000" b="1">
                <a:solidFill>
                  <a:srgbClr val="1B1B1B"/>
                </a:solidFill>
                <a:latin typeface="Times New Roman" panose="02020603050405020304" pitchFamily="18" charset="0"/>
                <a:cs typeface="Times New Roman" panose="02020603050405020304" pitchFamily="18" charset="0"/>
              </a:rPr>
              <a:t>Ứng dụng MQTT trong công nghiệp</a:t>
            </a:r>
            <a:endParaRPr lang="vi-VN" sz="2000" b="1" i="0">
              <a:solidFill>
                <a:srgbClr val="1B1B1B"/>
              </a:solidFill>
              <a:effectLst/>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53237FE0-5F86-4E1A-A4B4-480A10BEA58B}"/>
              </a:ext>
            </a:extLst>
          </p:cNvPr>
          <p:cNvSpPr txBox="1"/>
          <p:nvPr/>
        </p:nvSpPr>
        <p:spPr>
          <a:xfrm>
            <a:off x="-116482" y="5358507"/>
            <a:ext cx="8564840" cy="2031325"/>
          </a:xfrm>
          <a:prstGeom prst="rect">
            <a:avLst/>
          </a:prstGeom>
          <a:noFill/>
        </p:spPr>
        <p:txBody>
          <a:bodyPr wrap="square">
            <a:spAutoFit/>
          </a:bodyPr>
          <a:lstStyle/>
          <a:p>
            <a:pPr algn="l">
              <a:buFont typeface="Arial" panose="020B0604020202020204" pitchFamily="34" charset="0"/>
              <a:buChar char="•"/>
            </a:pPr>
            <a:r>
              <a:rPr lang="vi-VN" b="0" i="0">
                <a:solidFill>
                  <a:srgbClr val="000000"/>
                </a:solidFill>
                <a:effectLst/>
                <a:latin typeface="Roboto" panose="02000000000000000000" pitchFamily="2" charset="0"/>
              </a:rPr>
              <a:t>Facebook Messenger: Trò chuyện trực tuyến chính là ứng dụng được sử dụng. Facebook đã sử dụng các khía cạnh của MQTT trong Facebook Messenger.</a:t>
            </a:r>
          </a:p>
          <a:p>
            <a:pPr algn="l">
              <a:buFont typeface="Arial" panose="020B0604020202020204" pitchFamily="34" charset="0"/>
              <a:buChar char="•"/>
            </a:pPr>
            <a:r>
              <a:rPr lang="vi-VN" b="0" i="0">
                <a:solidFill>
                  <a:srgbClr val="000000"/>
                </a:solidFill>
                <a:effectLst/>
                <a:latin typeface="Roboto" panose="02000000000000000000" pitchFamily="2" charset="0"/>
              </a:rPr>
              <a:t>Amazon Web Services đã công bố Amazon IoT dựa trên MQTT vào năm 2015.</a:t>
            </a:r>
          </a:p>
          <a:p>
            <a:pPr algn="l">
              <a:buFont typeface="Arial" panose="020B0604020202020204" pitchFamily="34" charset="0"/>
              <a:buChar char="•"/>
            </a:pPr>
            <a:r>
              <a:rPr lang="vi-VN" b="0" i="0">
                <a:solidFill>
                  <a:srgbClr val="000000"/>
                </a:solidFill>
                <a:effectLst/>
                <a:latin typeface="Roboto" panose="02000000000000000000" pitchFamily="2" charset="0"/>
              </a:rPr>
              <a:t>Các tổ chức không gian địa lý Sensor Things API. Họ đã công bố đặc điểm kỹ thuật tiêu chuẩn có một phần mở rộng MQTT. Tiêu chuẩn lúc này như một giao thức thông báo bổ sung ràng buộc. Nó đã được chứng minh trong một thí điểm IoT của Bộ An ninh Nội địa Hoa Kỳ.</a:t>
            </a:r>
          </a:p>
          <a:p>
            <a:pPr algn="l">
              <a:buFont typeface="Arial" panose="020B0604020202020204" pitchFamily="34" charset="0"/>
              <a:buChar char="•"/>
            </a:pPr>
            <a:r>
              <a:rPr lang="vi-VN" b="0" i="0">
                <a:solidFill>
                  <a:srgbClr val="000000"/>
                </a:solidFill>
                <a:effectLst/>
                <a:latin typeface="Roboto" panose="02000000000000000000" pitchFamily="2" charset="0"/>
              </a:rPr>
              <a:t>Adafruit đưa ra một MQTT miễn phí. Đó chính là Cloud Service cho thí nghiệm IoT. Chúng còn được biết đến với tên gọi Adafruit IO trong năm 2015.</a:t>
            </a:r>
          </a:p>
          <a:p>
            <a:pPr algn="l">
              <a:buFont typeface="Arial" panose="020B0604020202020204" pitchFamily="34" charset="0"/>
              <a:buChar char="•"/>
            </a:pPr>
            <a:r>
              <a:rPr lang="vi-VN" b="0" i="0">
                <a:solidFill>
                  <a:srgbClr val="000000"/>
                </a:solidFill>
                <a:effectLst/>
                <a:latin typeface="Roboto" panose="02000000000000000000" pitchFamily="2" charset="0"/>
              </a:rPr>
              <a:t>Microsoft Azure IoT Hub sử dụng MQTT làm giao thức chính cho các tin nhắn từ xa.</a:t>
            </a:r>
          </a:p>
        </p:txBody>
      </p:sp>
      <p:sp>
        <p:nvSpPr>
          <p:cNvPr id="27" name="TextBox 26">
            <a:extLst>
              <a:ext uri="{FF2B5EF4-FFF2-40B4-BE49-F238E27FC236}">
                <a16:creationId xmlns:a16="http://schemas.microsoft.com/office/drawing/2014/main" id="{1C70259A-A6FA-42A7-96E6-F770D6993843}"/>
              </a:ext>
            </a:extLst>
          </p:cNvPr>
          <p:cNvSpPr txBox="1"/>
          <p:nvPr/>
        </p:nvSpPr>
        <p:spPr>
          <a:xfrm>
            <a:off x="1904082" y="2457093"/>
            <a:ext cx="5793629" cy="1938992"/>
          </a:xfrm>
          <a:prstGeom prst="rect">
            <a:avLst/>
          </a:prstGeom>
          <a:noFill/>
        </p:spPr>
        <p:txBody>
          <a:bodyPr wrap="square">
            <a:spAutoFit/>
          </a:bodyPr>
          <a:lstStyle/>
          <a:p>
            <a:pPr marL="285750" indent="-285750" algn="l">
              <a:buFont typeface="Wingdings" panose="05000000000000000000" pitchFamily="2" charset="2"/>
              <a:buChar char="q"/>
            </a:pPr>
            <a:r>
              <a:rPr lang="vi-VN" sz="2000" b="0" i="0">
                <a:solidFill>
                  <a:srgbClr val="000000"/>
                </a:solidFill>
                <a:effectLst/>
                <a:latin typeface="+mj-lt"/>
              </a:rPr>
              <a:t>Facebook Messenger</a:t>
            </a:r>
            <a:endParaRPr lang="en-US" sz="2000" b="0" i="0">
              <a:solidFill>
                <a:srgbClr val="000000"/>
              </a:solidFill>
              <a:effectLst/>
              <a:latin typeface="+mj-lt"/>
            </a:endParaRPr>
          </a:p>
          <a:p>
            <a:pPr marL="285750" indent="-285750" algn="l">
              <a:buFont typeface="Wingdings" panose="05000000000000000000" pitchFamily="2" charset="2"/>
              <a:buChar char="q"/>
            </a:pPr>
            <a:r>
              <a:rPr lang="vi-VN" sz="2000" b="0" i="0">
                <a:solidFill>
                  <a:srgbClr val="000000"/>
                </a:solidFill>
                <a:effectLst/>
                <a:latin typeface="+mj-lt"/>
              </a:rPr>
              <a:t>Amazon Web Services đã công bố Amazon IoT dựa trên MQTT vào năm 2015.</a:t>
            </a:r>
          </a:p>
          <a:p>
            <a:pPr marL="285750" indent="-285750" algn="l">
              <a:buFont typeface="Wingdings" panose="05000000000000000000" pitchFamily="2" charset="2"/>
              <a:buChar char="q"/>
            </a:pPr>
            <a:r>
              <a:rPr lang="vi-VN" sz="2000" b="0" i="0">
                <a:solidFill>
                  <a:srgbClr val="000000"/>
                </a:solidFill>
                <a:effectLst/>
                <a:latin typeface="+mj-lt"/>
              </a:rPr>
              <a:t>Các tổ chức không gian địa lý Sensor Things API</a:t>
            </a:r>
            <a:endParaRPr lang="en-US" sz="2000" b="0" i="0">
              <a:solidFill>
                <a:srgbClr val="000000"/>
              </a:solidFill>
              <a:effectLst/>
              <a:latin typeface="+mj-lt"/>
            </a:endParaRPr>
          </a:p>
          <a:p>
            <a:pPr marL="285750" indent="-285750" algn="l">
              <a:buFont typeface="Wingdings" panose="05000000000000000000" pitchFamily="2" charset="2"/>
              <a:buChar char="q"/>
            </a:pPr>
            <a:r>
              <a:rPr lang="vi-VN" sz="2000" b="0" i="0">
                <a:solidFill>
                  <a:srgbClr val="000000"/>
                </a:solidFill>
                <a:effectLst/>
                <a:latin typeface="+mj-lt"/>
              </a:rPr>
              <a:t>Microsoft Azure IoT Hub sử dụng MQTT làm giao thức chính cho các tin nhắn từ xa.</a:t>
            </a:r>
          </a:p>
        </p:txBody>
      </p:sp>
      <p:sp>
        <p:nvSpPr>
          <p:cNvPr id="31" name="Google Shape;189;p12">
            <a:extLst>
              <a:ext uri="{FF2B5EF4-FFF2-40B4-BE49-F238E27FC236}">
                <a16:creationId xmlns:a16="http://schemas.microsoft.com/office/drawing/2014/main" id="{9C03154B-AB51-4C66-B59E-ECA0DAB03DD9}"/>
              </a:ext>
            </a:extLst>
          </p:cNvPr>
          <p:cNvSpPr txBox="1">
            <a:spLocks noGrp="1"/>
          </p:cNvSpPr>
          <p:nvPr>
            <p:ph type="title"/>
          </p:nvPr>
        </p:nvSpPr>
        <p:spPr>
          <a:xfrm>
            <a:off x="985260" y="421513"/>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600">
                <a:latin typeface="+mj-lt"/>
              </a:rPr>
            </a:br>
            <a:r>
              <a:rPr lang="en-US" sz="1600">
                <a:latin typeface="Times New Roman" panose="02020603050405020304" pitchFamily="18" charset="0"/>
                <a:cs typeface="Times New Roman" panose="02020603050405020304" pitchFamily="18" charset="0"/>
              </a:rPr>
              <a:t>Giao thức MQTT</a:t>
            </a:r>
            <a:endParaRPr sz="1600" dirty="0">
              <a:latin typeface="+mj-lt"/>
            </a:endParaRPr>
          </a:p>
        </p:txBody>
      </p:sp>
    </p:spTree>
    <p:extLst>
      <p:ext uri="{BB962C8B-B14F-4D97-AF65-F5344CB8AC3E}">
        <p14:creationId xmlns:p14="http://schemas.microsoft.com/office/powerpoint/2010/main" val="45552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14"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randombar(horizont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TotalTime>
  <Words>7086</Words>
  <Application>Microsoft Office PowerPoint</Application>
  <PresentationFormat>On-screen Show (16:9)</PresentationFormat>
  <Paragraphs>536</Paragraphs>
  <Slides>50</Slides>
  <Notes>40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Symbol</vt:lpstr>
      <vt:lpstr>Roboto</vt:lpstr>
      <vt:lpstr>Times New Roman</vt:lpstr>
      <vt:lpstr>Roboto Condensed Light</vt:lpstr>
      <vt:lpstr>Courier New</vt:lpstr>
      <vt:lpstr>Open Sans</vt:lpstr>
      <vt:lpstr>Wingdings</vt:lpstr>
      <vt:lpstr>SimSun</vt:lpstr>
      <vt:lpstr>Calibri</vt:lpstr>
      <vt:lpstr>Tahoma</vt:lpstr>
      <vt:lpstr>Arial</vt:lpstr>
      <vt:lpstr>Arvo</vt:lpstr>
      <vt:lpstr>Roboto Condensed</vt:lpstr>
      <vt:lpstr>Georgia</vt:lpstr>
      <vt:lpstr>Salerio template</vt:lpstr>
      <vt:lpstr>HỆ THỐNG CẢNH BÁO NHIỆT ĐỘ, ĐỘ ẨM  SỬ DỤNG ESP8266 VÀ DHT11</vt:lpstr>
      <vt:lpstr>PowerPoint Presentation</vt:lpstr>
      <vt:lpstr>TỔNG QUAN VỀ HỆ THỐNG</vt:lpstr>
      <vt:lpstr> GIỚI THIỆU VỀ IOT</vt:lpstr>
      <vt:lpstr> Giao thức MQTT</vt:lpstr>
      <vt:lpstr> Giao thức MQTT</vt:lpstr>
      <vt:lpstr> Giao thức MQTT</vt:lpstr>
      <vt:lpstr> Giao thức MQTT</vt:lpstr>
      <vt:lpstr> Giao thức MQTT</vt:lpstr>
      <vt:lpstr> UART</vt:lpstr>
      <vt:lpstr> UART</vt:lpstr>
      <vt:lpstr> UART</vt:lpstr>
      <vt:lpstr> UART</vt:lpstr>
      <vt:lpstr> UART</vt:lpstr>
      <vt:lpstr> UART</vt:lpstr>
      <vt:lpstr>GIỚI THIỆU LINH KIỆN VÀ  PHẦN MỀM </vt:lpstr>
      <vt:lpstr>Kit RF Thu Phát Wifi Node MCU ESP8266 MOD AI-Thinker</vt:lpstr>
      <vt:lpstr>Kit RF Thu Phát Wifi Node MCU ESP8266 MOD AI-Thinker</vt:lpstr>
      <vt:lpstr>Kit RF Thu Phát Wifi Node MCU ESP8266 MOD AI-Thinker</vt:lpstr>
      <vt:lpstr>Kit RF Thu Phát Wifi Node MCU ESP8266 MOD AI-Thinker</vt:lpstr>
      <vt:lpstr>Kit RF Thu Phát Wifi Node MCU ESP8266 MOD AI-Thinker</vt:lpstr>
      <vt:lpstr>Kit RF Thu Phát Wifi Node MCU ESP8266 MOD AI-Thinker</vt:lpstr>
      <vt:lpstr>Kit RF Thu Phát Wifi Node MCU ESP8266 MOD AI-Thinker</vt:lpstr>
      <vt:lpstr>Kit RF Thu Phát Wifi Node MCU ESP8266 MOD AI-Thinker</vt:lpstr>
      <vt:lpstr>Kit RF Thu Phát Wifi Node MCU ESP8266 MOD AI-Thinker</vt:lpstr>
      <vt:lpstr>MODULE DHT11</vt:lpstr>
      <vt:lpstr>IC LM7805</vt:lpstr>
      <vt:lpstr>PHẦN MỀM VISUAL STUDIO CODE</vt:lpstr>
      <vt:lpstr>HTML + CSS + JAVASCRIPT</vt:lpstr>
      <vt:lpstr>HTML + CSS + JAVASCRIPT</vt:lpstr>
      <vt:lpstr>HTML + CSS + JAVASCRIPT</vt:lpstr>
      <vt:lpstr>HTML + CSS + JAVASCRIPT</vt:lpstr>
      <vt:lpstr>HTML + CSS + JAVASCRIPT</vt:lpstr>
      <vt:lpstr>MONGODB</vt:lpstr>
      <vt:lpstr>MONGODB</vt:lpstr>
      <vt:lpstr>THI CÔNG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1</dc:title>
  <cp:lastModifiedBy>Thành Đặng</cp:lastModifiedBy>
  <cp:revision>80</cp:revision>
  <dcterms:modified xsi:type="dcterms:W3CDTF">2022-04-29T03:51:38Z</dcterms:modified>
</cp:coreProperties>
</file>